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Caveat"/>
      <p:regular r:id="rId33"/>
      <p:bold r:id="rId34"/>
    </p:embeddedFont>
    <p:embeddedFont>
      <p:font typeface="Boogaloo"/>
      <p:regular r:id="rId35"/>
    </p:embeddedFont>
    <p:embeddedFont>
      <p:font typeface="Poppins"/>
      <p:regular r:id="rId36"/>
      <p:bold r:id="rId37"/>
      <p:italic r:id="rId38"/>
      <p:boldItalic r:id="rId39"/>
    </p:embeddedFont>
    <p:embeddedFont>
      <p:font typeface="Barlow Condensed"/>
      <p:regular r:id="rId40"/>
      <p:bold r:id="rId41"/>
      <p:italic r:id="rId42"/>
      <p:boldItalic r:id="rId43"/>
    </p:embeddedFont>
    <p:embeddedFont>
      <p:font typeface="Didact Gothic"/>
      <p:regular r:id="rId44"/>
    </p:embeddedFont>
    <p:embeddedFont>
      <p:font typeface="Pompiere"/>
      <p:regular r:id="rId45"/>
    </p:embeddedFont>
    <p:embeddedFont>
      <p:font typeface="Questrial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-regular.fntdata"/><Relationship Id="rId20" Type="http://schemas.openxmlformats.org/officeDocument/2006/relationships/slide" Target="slides/slide14.xml"/><Relationship Id="rId42" Type="http://schemas.openxmlformats.org/officeDocument/2006/relationships/font" Target="fonts/BarlowCondensed-italic.fntdata"/><Relationship Id="rId41" Type="http://schemas.openxmlformats.org/officeDocument/2006/relationships/font" Target="fonts/BarlowCondensed-bold.fntdata"/><Relationship Id="rId22" Type="http://schemas.openxmlformats.org/officeDocument/2006/relationships/slide" Target="slides/slide16.xml"/><Relationship Id="rId44" Type="http://schemas.openxmlformats.org/officeDocument/2006/relationships/font" Target="fonts/DidactGothic-regular.fntdata"/><Relationship Id="rId21" Type="http://schemas.openxmlformats.org/officeDocument/2006/relationships/slide" Target="slides/slide15.xml"/><Relationship Id="rId43" Type="http://schemas.openxmlformats.org/officeDocument/2006/relationships/font" Target="fonts/BarlowCondensed-boldItalic.fntdata"/><Relationship Id="rId24" Type="http://schemas.openxmlformats.org/officeDocument/2006/relationships/slide" Target="slides/slide18.xml"/><Relationship Id="rId46" Type="http://schemas.openxmlformats.org/officeDocument/2006/relationships/font" Target="fonts/Questrial-regular.fntdata"/><Relationship Id="rId23" Type="http://schemas.openxmlformats.org/officeDocument/2006/relationships/slide" Target="slides/slide17.xml"/><Relationship Id="rId45" Type="http://schemas.openxmlformats.org/officeDocument/2006/relationships/font" Target="fonts/Pompier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aveat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Boogaloo-regular.fntdata"/><Relationship Id="rId12" Type="http://schemas.openxmlformats.org/officeDocument/2006/relationships/slide" Target="slides/slide6.xml"/><Relationship Id="rId34" Type="http://schemas.openxmlformats.org/officeDocument/2006/relationships/font" Target="fonts/Caveat-bold.fntdata"/><Relationship Id="rId15" Type="http://schemas.openxmlformats.org/officeDocument/2006/relationships/slide" Target="slides/slide9.xml"/><Relationship Id="rId37" Type="http://schemas.openxmlformats.org/officeDocument/2006/relationships/font" Target="fonts/Poppins-bold.fntdata"/><Relationship Id="rId14" Type="http://schemas.openxmlformats.org/officeDocument/2006/relationships/slide" Target="slides/slide8.xml"/><Relationship Id="rId36" Type="http://schemas.openxmlformats.org/officeDocument/2006/relationships/font" Target="fonts/Poppins-regular.fntdata"/><Relationship Id="rId17" Type="http://schemas.openxmlformats.org/officeDocument/2006/relationships/slide" Target="slides/slide11.xml"/><Relationship Id="rId39" Type="http://schemas.openxmlformats.org/officeDocument/2006/relationships/font" Target="fonts/Poppins-boldItalic.fntdata"/><Relationship Id="rId16" Type="http://schemas.openxmlformats.org/officeDocument/2006/relationships/slide" Target="slides/slide10.xml"/><Relationship Id="rId38" Type="http://schemas.openxmlformats.org/officeDocument/2006/relationships/font" Target="fonts/Poppi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dlet.com/patrickcantillon/maze-links-25-26-dnnsa6m9e9q2051x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3bd25423-2d45-4839-9465-0c7969cae76c&amp;share_token=-Urf1UqWT8mDJ-G3yCjsTw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inkercad.com/things/jGUqvHWmsmY-which-is-best-maze/edit?returnTo=https%3A%2F%2Fwww.tinkercad.com%2Fdashboard&amp;sharecode=B2AOEKgOaDud7Yq34C1GwdWLoIfngfUjDuRk2Pc64Xk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ites.google.com/bisvietnam.com/y4-tinkercad-moving-ball-maze/moving-ball-maz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84886550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84886550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children to identify the purpose of the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about the size of the pathways and the size of the ball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the game end?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real thing - how it is glued to cardboard with a hole in it!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Dimensions: 90mm x90mm. Wall height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01df1dc1e_2_69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801df1dc1e_2_69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801df1dc1e_2_69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801df1dc1e_2_82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801df1dc1e_2_82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801df1dc1e_2_82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801df1dc1e_2_95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801df1dc1e_2_95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https://padlet.com/patrickcantillon/maze-links-25-26-dnnsa6m9e9q2051x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801df1dc1e_2_95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01df1dc1e_2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01df1dc1e_2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87bc93a9c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87bc93a9c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https://app.seesaw.me/pages/shared_activity?prompt_id=prompt.3bd25423-2d45-4839-9465-0c7969cae76c&amp;share_token=-Urf1UqWT8mDJ-G3yCjsTw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87bc93a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87bc93a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8008b2ca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8008b2ca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8008b2caf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8008b2caf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89c648aa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89c648aa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89c648aa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89c648aa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https://tinkercad-to-delightex-guide-801886913830.us-west1.run.app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01df1dc1e_2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801df1dc1e_2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children to identify the purpose of the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about the size of the pathways and the size of the ball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the game end?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the real thing - how it is glued to cardboard with a hole in it!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Dimensions: 90mm x90mm. Wall height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7e34bf93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7e34bf93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d67a7db7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7d67a7db7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https://www.tinkercad.com/things/jGUqvHWmsmY-which-is-best-maze/edit?returnTo=https%3A%2F%2Fwww.tinkercad.com%2Fdashboard&amp;sharecode=B2AOEKgOaDud7Yq34C1GwdWLoIfngfUjDuRk2Pc64Xk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7d67a7db7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7d67a7db7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7d67a7db7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7d67a7db7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7e34bf931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7e34bf931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7d67a7db7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7d67a7db7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Create</a:t>
            </a:r>
            <a:r>
              <a:rPr lang="en-GB"/>
              <a:t> first wall to Spec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Duplicate x 4 and rotate 90 degrees (will most </a:t>
            </a:r>
            <a:r>
              <a:rPr lang="en-GB"/>
              <a:t>likely</a:t>
            </a:r>
            <a:r>
              <a:rPr lang="en-GB"/>
              <a:t> have to model this)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GB"/>
              <a:t>Group walls (also can lock in place but will have to unlock to group </a:t>
            </a:r>
            <a:r>
              <a:rPr lang="en-GB"/>
              <a:t>inner</a:t>
            </a:r>
            <a:r>
              <a:rPr lang="en-GB"/>
              <a:t> walls later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7e34bf93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7e34bf93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Add in inner walls - make sure walls are attached not ‘touching’, pay attention to spec of walls/gaps </a:t>
            </a:r>
            <a:r>
              <a:rPr lang="en-GB"/>
              <a:t>between</a:t>
            </a:r>
            <a:r>
              <a:rPr lang="en-GB"/>
              <a:t> walls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5. Add </a:t>
            </a:r>
            <a:r>
              <a:rPr lang="en-GB"/>
              <a:t>text as name, will have to model how to rotate and indent, add in a ball to test spacing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6. Add in hole to wall - some students wanted to add in more than one hole of different sizes, make sure that hole/spher used is position equal amounts off the floor aother wise when comes to print ball wont fit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01df1dc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801df1dc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01df1dc1e_2_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801df1dc1e_2_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https://sites.google.com/bisvietnam.com/y4-tinkercad-moving-ball-maze/moving-ball-maze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225" name="Google Shape;225;g3801df1dc1e_2_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01df1dc1e_2_1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801df1dc1e_2_1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801df1dc1e_2_1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3f39f52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3f39f52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01df1dc1e_2_27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801df1dc1e_2_27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801df1dc1e_2_27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801df1dc1e_2_40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801df1dc1e_2_40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801df1dc1e_2_40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801df1dc1e_2_54:notes"/>
          <p:cNvSpPr/>
          <p:nvPr>
            <p:ph idx="2" type="sldImg"/>
          </p:nvPr>
        </p:nvSpPr>
        <p:spPr>
          <a:xfrm>
            <a:off x="571500" y="714375"/>
            <a:ext cx="45720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3801df1dc1e_2_54:notes"/>
          <p:cNvSpPr txBox="1"/>
          <p:nvPr>
            <p:ph idx="1" type="body"/>
          </p:nvPr>
        </p:nvSpPr>
        <p:spPr>
          <a:xfrm>
            <a:off x="571500" y="2750344"/>
            <a:ext cx="45720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801df1dc1e_2_54:notes"/>
          <p:cNvSpPr txBox="1"/>
          <p:nvPr>
            <p:ph idx="12" type="sldNum"/>
          </p:nvPr>
        </p:nvSpPr>
        <p:spPr>
          <a:xfrm>
            <a:off x="3237178" y="5428258"/>
            <a:ext cx="2476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On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99" l="0" r="0" t="99"/>
          <a:stretch/>
        </p:blipFill>
        <p:spPr>
          <a:xfrm>
            <a:off x="-220952" y="-122652"/>
            <a:ext cx="9526652" cy="5298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219" r="219" t="0"/>
          <a:stretch/>
        </p:blipFill>
        <p:spPr>
          <a:xfrm>
            <a:off x="2645176" y="1164438"/>
            <a:ext cx="4323698" cy="28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3023800" y="1891300"/>
            <a:ext cx="3578100" cy="1410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/>
        </p:nvSpPr>
        <p:spPr>
          <a:xfrm rot="5400000">
            <a:off x="-985725" y="5120225"/>
            <a:ext cx="2079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wo">
  <p:cSld name="TITLE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200" y="-38850"/>
            <a:ext cx="8206949" cy="5220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89" l="0" r="0" t="89"/>
          <a:stretch/>
        </p:blipFill>
        <p:spPr>
          <a:xfrm>
            <a:off x="-117223" y="-38849"/>
            <a:ext cx="972561" cy="522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219" r="219" t="0"/>
          <a:stretch/>
        </p:blipFill>
        <p:spPr>
          <a:xfrm flipH="1">
            <a:off x="2645176" y="1164438"/>
            <a:ext cx="4323698" cy="28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3023800" y="1891300"/>
            <a:ext cx="3578100" cy="1410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3600"/>
              <a:buNone/>
              <a:defRPr sz="3600">
                <a:solidFill>
                  <a:srgbClr val="00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/>
        </p:nvSpPr>
        <p:spPr>
          <a:xfrm rot="5400000">
            <a:off x="-985725" y="5120225"/>
            <a:ext cx="2079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Cover">
  <p:cSld name="TITLE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89" l="0" r="0" t="89"/>
          <a:stretch/>
        </p:blipFill>
        <p:spPr>
          <a:xfrm>
            <a:off x="-117223" y="-38849"/>
            <a:ext cx="972561" cy="5220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219" r="219" t="0"/>
          <a:stretch/>
        </p:blipFill>
        <p:spPr>
          <a:xfrm flipH="1">
            <a:off x="2645176" y="1164438"/>
            <a:ext cx="4323698" cy="28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ctrTitle"/>
          </p:nvPr>
        </p:nvSpPr>
        <p:spPr>
          <a:xfrm>
            <a:off x="3023800" y="1891300"/>
            <a:ext cx="3578100" cy="1410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None/>
              <a:defRPr sz="6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4" name="Google Shape;74;p16"/>
          <p:cNvSpPr txBox="1"/>
          <p:nvPr/>
        </p:nvSpPr>
        <p:spPr>
          <a:xfrm rot="5400000">
            <a:off x="-985725" y="5120225"/>
            <a:ext cx="2079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Three">
  <p:cSld name="TITLE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 rotWithShape="1">
          <a:blip r:embed="rId2">
            <a:alphaModFix/>
          </a:blip>
          <a:srcRect b="0" l="4060" r="4069" t="58969"/>
          <a:stretch/>
        </p:blipFill>
        <p:spPr>
          <a:xfrm rot="10800000">
            <a:off x="-69173" y="-154650"/>
            <a:ext cx="9167398" cy="5330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79" l="0" r="0" t="79"/>
          <a:stretch/>
        </p:blipFill>
        <p:spPr>
          <a:xfrm>
            <a:off x="2605681" y="1310856"/>
            <a:ext cx="4346849" cy="28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type="ctrTitle"/>
          </p:nvPr>
        </p:nvSpPr>
        <p:spPr>
          <a:xfrm>
            <a:off x="3423854" y="2033188"/>
            <a:ext cx="2710500" cy="1410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B4D43"/>
              </a:buClr>
              <a:buSzPts val="3600"/>
              <a:buNone/>
              <a:defRPr>
                <a:solidFill>
                  <a:srgbClr val="2B4D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B4D43"/>
              </a:buClr>
              <a:buSzPts val="6200"/>
              <a:buNone/>
              <a:defRPr sz="6200">
                <a:solidFill>
                  <a:srgbClr val="2B4D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B4D43"/>
              </a:buClr>
              <a:buSzPts val="6200"/>
              <a:buNone/>
              <a:defRPr sz="6200">
                <a:solidFill>
                  <a:srgbClr val="2B4D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B4D43"/>
              </a:buClr>
              <a:buSzPts val="6200"/>
              <a:buNone/>
              <a:defRPr sz="6200">
                <a:solidFill>
                  <a:srgbClr val="2B4D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B4D43"/>
              </a:buClr>
              <a:buSzPts val="6200"/>
              <a:buNone/>
              <a:defRPr sz="6200">
                <a:solidFill>
                  <a:srgbClr val="2B4D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B4D43"/>
              </a:buClr>
              <a:buSzPts val="6200"/>
              <a:buNone/>
              <a:defRPr sz="6200">
                <a:solidFill>
                  <a:srgbClr val="2B4D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B4D43"/>
              </a:buClr>
              <a:buSzPts val="6200"/>
              <a:buNone/>
              <a:defRPr sz="6200">
                <a:solidFill>
                  <a:srgbClr val="2B4D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B4D43"/>
              </a:buClr>
              <a:buSzPts val="6200"/>
              <a:buNone/>
              <a:defRPr sz="6200">
                <a:solidFill>
                  <a:srgbClr val="2B4D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B4D43"/>
              </a:buClr>
              <a:buSzPts val="6200"/>
              <a:buNone/>
              <a:defRPr sz="6200">
                <a:solidFill>
                  <a:srgbClr val="2B4D43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/>
        </p:nvSpPr>
        <p:spPr>
          <a:xfrm rot="5400000">
            <a:off x="-985725" y="5120225"/>
            <a:ext cx="2079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led Paper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1013175" y="266824"/>
            <a:ext cx="7286400" cy="7965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1013175" y="1214224"/>
            <a:ext cx="7286400" cy="37584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19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19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19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19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1900"/>
              </a:spcBef>
              <a:spcAft>
                <a:spcPts val="19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 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1013175" y="266824"/>
            <a:ext cx="7227600" cy="7563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4289775" y="1263150"/>
            <a:ext cx="3951000" cy="37095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19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19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19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19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1900"/>
              </a:spcBef>
              <a:spcAft>
                <a:spcPts val="19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Google Shape;89;p19"/>
          <p:cNvSpPr/>
          <p:nvPr/>
        </p:nvSpPr>
        <p:spPr>
          <a:xfrm>
            <a:off x="458375" y="1164600"/>
            <a:ext cx="3599700" cy="2414700"/>
          </a:xfrm>
          <a:prstGeom prst="wedgeRectCallout">
            <a:avLst>
              <a:gd fmla="val 443" name="adj1"/>
              <a:gd fmla="val 74293" name="adj2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56575" lIns="56575" spcFirstLastPara="1" rIns="56575" wrap="square" tIns="5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619750" y="1429350"/>
            <a:ext cx="3227700" cy="19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6575" lIns="56575" spcFirstLastPara="1" rIns="56575" wrap="square" tIns="5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INSTRUCTIONS</a:t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Here you have an example on how to lock down instructions. Just go to Edit Master. You can even add your Bitmoji!</a:t>
            </a:r>
            <a:endParaRPr sz="1800"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91" name="Google Shape;91;p19"/>
          <p:cNvGrpSpPr/>
          <p:nvPr/>
        </p:nvGrpSpPr>
        <p:grpSpPr>
          <a:xfrm>
            <a:off x="933390" y="3730674"/>
            <a:ext cx="1225948" cy="1405490"/>
            <a:chOff x="-4805352" y="4103077"/>
            <a:chExt cx="2185681" cy="1108256"/>
          </a:xfrm>
        </p:grpSpPr>
        <p:grpSp>
          <p:nvGrpSpPr>
            <p:cNvPr id="92" name="Google Shape;92;p19"/>
            <p:cNvGrpSpPr/>
            <p:nvPr/>
          </p:nvGrpSpPr>
          <p:grpSpPr>
            <a:xfrm>
              <a:off x="-4805352" y="4103077"/>
              <a:ext cx="2185681" cy="1108256"/>
              <a:chOff x="149695" y="2641197"/>
              <a:chExt cx="3333863" cy="4251077"/>
            </a:xfrm>
          </p:grpSpPr>
          <p:grpSp>
            <p:nvGrpSpPr>
              <p:cNvPr id="93" name="Google Shape;93;p19"/>
              <p:cNvGrpSpPr/>
              <p:nvPr/>
            </p:nvGrpSpPr>
            <p:grpSpPr>
              <a:xfrm>
                <a:off x="149695" y="2641197"/>
                <a:ext cx="3333863" cy="3476892"/>
                <a:chOff x="946108" y="933106"/>
                <a:chExt cx="3333863" cy="3476892"/>
              </a:xfrm>
            </p:grpSpPr>
            <p:sp>
              <p:nvSpPr>
                <p:cNvPr id="94" name="Google Shape;94;p19"/>
                <p:cNvSpPr/>
                <p:nvPr/>
              </p:nvSpPr>
              <p:spPr>
                <a:xfrm flipH="1">
                  <a:off x="2119942" y="3815398"/>
                  <a:ext cx="594600" cy="594600"/>
                </a:xfrm>
                <a:prstGeom prst="ellipse">
                  <a:avLst/>
                </a:prstGeom>
                <a:solidFill>
                  <a:srgbClr val="271B0A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19"/>
                <p:cNvSpPr/>
                <p:nvPr/>
              </p:nvSpPr>
              <p:spPr>
                <a:xfrm flipH="1">
                  <a:off x="1711910" y="3811647"/>
                  <a:ext cx="594600" cy="594600"/>
                </a:xfrm>
                <a:prstGeom prst="ellipse">
                  <a:avLst/>
                </a:prstGeom>
                <a:solidFill>
                  <a:srgbClr val="271B0A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19"/>
                <p:cNvSpPr/>
                <p:nvPr/>
              </p:nvSpPr>
              <p:spPr>
                <a:xfrm flipH="1">
                  <a:off x="2990541" y="3801083"/>
                  <a:ext cx="594600" cy="594600"/>
                </a:xfrm>
                <a:prstGeom prst="ellipse">
                  <a:avLst/>
                </a:prstGeom>
                <a:solidFill>
                  <a:srgbClr val="271B0A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19"/>
                <p:cNvSpPr/>
                <p:nvPr/>
              </p:nvSpPr>
              <p:spPr>
                <a:xfrm flipH="1">
                  <a:off x="2582509" y="3797332"/>
                  <a:ext cx="594600" cy="594600"/>
                </a:xfrm>
                <a:prstGeom prst="ellipse">
                  <a:avLst/>
                </a:prstGeom>
                <a:solidFill>
                  <a:srgbClr val="271B0A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8" name="Google Shape;98;p19"/>
                <p:cNvGrpSpPr/>
                <p:nvPr/>
              </p:nvGrpSpPr>
              <p:grpSpPr>
                <a:xfrm>
                  <a:off x="946108" y="933106"/>
                  <a:ext cx="3333863" cy="3224842"/>
                  <a:chOff x="946108" y="933106"/>
                  <a:chExt cx="3333863" cy="3224842"/>
                </a:xfrm>
              </p:grpSpPr>
              <p:sp>
                <p:nvSpPr>
                  <p:cNvPr id="99" name="Google Shape;99;p19"/>
                  <p:cNvSpPr/>
                  <p:nvPr/>
                </p:nvSpPr>
                <p:spPr>
                  <a:xfrm flipH="1">
                    <a:off x="3410773" y="2121301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9"/>
                  <p:cNvSpPr/>
                  <p:nvPr/>
                </p:nvSpPr>
                <p:spPr>
                  <a:xfrm flipH="1">
                    <a:off x="3278977" y="3162925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9"/>
                  <p:cNvSpPr/>
                  <p:nvPr/>
                </p:nvSpPr>
                <p:spPr>
                  <a:xfrm flipH="1">
                    <a:off x="3350799" y="3452720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9"/>
                  <p:cNvSpPr/>
                  <p:nvPr/>
                </p:nvSpPr>
                <p:spPr>
                  <a:xfrm flipH="1">
                    <a:off x="2838674" y="3535878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9"/>
                  <p:cNvSpPr/>
                  <p:nvPr/>
                </p:nvSpPr>
                <p:spPr>
                  <a:xfrm flipH="1">
                    <a:off x="3299189" y="2791424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" name="Google Shape;104;p19"/>
                  <p:cNvSpPr/>
                  <p:nvPr/>
                </p:nvSpPr>
                <p:spPr>
                  <a:xfrm flipH="1">
                    <a:off x="3287898" y="2331947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" name="Google Shape;105;p19"/>
                  <p:cNvSpPr/>
                  <p:nvPr/>
                </p:nvSpPr>
                <p:spPr>
                  <a:xfrm>
                    <a:off x="1792805" y="3563348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9"/>
                  <p:cNvSpPr/>
                  <p:nvPr/>
                </p:nvSpPr>
                <p:spPr>
                  <a:xfrm>
                    <a:off x="1435101" y="3288151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9"/>
                  <p:cNvSpPr/>
                  <p:nvPr/>
                </p:nvSpPr>
                <p:spPr>
                  <a:xfrm>
                    <a:off x="1332290" y="2818894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9"/>
                  <p:cNvSpPr/>
                  <p:nvPr/>
                </p:nvSpPr>
                <p:spPr>
                  <a:xfrm>
                    <a:off x="1343581" y="2359417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9"/>
                  <p:cNvSpPr/>
                  <p:nvPr/>
                </p:nvSpPr>
                <p:spPr>
                  <a:xfrm>
                    <a:off x="1289305" y="1925959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9"/>
                  <p:cNvSpPr/>
                  <p:nvPr/>
                </p:nvSpPr>
                <p:spPr>
                  <a:xfrm>
                    <a:off x="1280680" y="3480190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" name="Google Shape;111;p19"/>
                  <p:cNvSpPr/>
                  <p:nvPr/>
                </p:nvSpPr>
                <p:spPr>
                  <a:xfrm>
                    <a:off x="1831323" y="960576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" name="Google Shape;112;p19"/>
                  <p:cNvSpPr/>
                  <p:nvPr/>
                </p:nvSpPr>
                <p:spPr>
                  <a:xfrm>
                    <a:off x="1034422" y="2990854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9"/>
                  <p:cNvSpPr/>
                  <p:nvPr/>
                </p:nvSpPr>
                <p:spPr>
                  <a:xfrm>
                    <a:off x="2310301" y="933106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9"/>
                  <p:cNvSpPr/>
                  <p:nvPr/>
                </p:nvSpPr>
                <p:spPr>
                  <a:xfrm>
                    <a:off x="946108" y="2479419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9"/>
                  <p:cNvSpPr/>
                  <p:nvPr/>
                </p:nvSpPr>
                <p:spPr>
                  <a:xfrm>
                    <a:off x="1435102" y="1145559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9"/>
                  <p:cNvSpPr/>
                  <p:nvPr/>
                </p:nvSpPr>
                <p:spPr>
                  <a:xfrm>
                    <a:off x="1119888" y="1473828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9"/>
                  <p:cNvSpPr/>
                  <p:nvPr/>
                </p:nvSpPr>
                <p:spPr>
                  <a:xfrm>
                    <a:off x="969929" y="2006351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" name="Google Shape;118;p19"/>
                  <p:cNvSpPr/>
                  <p:nvPr/>
                </p:nvSpPr>
                <p:spPr>
                  <a:xfrm flipH="1">
                    <a:off x="2800156" y="933106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" name="Google Shape;119;p19"/>
                  <p:cNvSpPr/>
                  <p:nvPr/>
                </p:nvSpPr>
                <p:spPr>
                  <a:xfrm flipH="1">
                    <a:off x="3597057" y="2963384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9"/>
                  <p:cNvSpPr/>
                  <p:nvPr/>
                </p:nvSpPr>
                <p:spPr>
                  <a:xfrm flipH="1">
                    <a:off x="3685371" y="2451949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9"/>
                  <p:cNvSpPr/>
                  <p:nvPr/>
                </p:nvSpPr>
                <p:spPr>
                  <a:xfrm flipH="1">
                    <a:off x="3196377" y="1118089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9"/>
                  <p:cNvSpPr/>
                  <p:nvPr/>
                </p:nvSpPr>
                <p:spPr>
                  <a:xfrm flipH="1">
                    <a:off x="3511591" y="1446358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9"/>
                  <p:cNvSpPr/>
                  <p:nvPr/>
                </p:nvSpPr>
                <p:spPr>
                  <a:xfrm flipH="1">
                    <a:off x="3661550" y="1978881"/>
                    <a:ext cx="594600" cy="594600"/>
                  </a:xfrm>
                  <a:prstGeom prst="ellipse">
                    <a:avLst/>
                  </a:prstGeom>
                  <a:solidFill>
                    <a:srgbClr val="271B0A"/>
                  </a:solidFill>
                  <a:ln>
                    <a:noFill/>
                  </a:ln>
                </p:spPr>
                <p:txBody>
                  <a:bodyPr anchorCtr="0" anchor="ctr" bIns="28275" lIns="56575" spcFirstLastPara="1" rIns="56575" wrap="square" tIns="28275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1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24" name="Google Shape;124;p19"/>
              <p:cNvSpPr/>
              <p:nvPr/>
            </p:nvSpPr>
            <p:spPr>
              <a:xfrm>
                <a:off x="996392" y="5819174"/>
                <a:ext cx="1637400" cy="1073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rgbClr val="D87381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1851584" y="5798969"/>
                <a:ext cx="795324" cy="1089270"/>
              </a:xfrm>
              <a:custGeom>
                <a:rect b="b" l="l" r="r" t="t"/>
                <a:pathLst>
                  <a:path extrusionOk="0" h="1073172" w="681220">
                    <a:moveTo>
                      <a:pt x="0" y="0"/>
                    </a:moveTo>
                    <a:lnTo>
                      <a:pt x="144634" y="0"/>
                    </a:lnTo>
                    <a:cubicBezTo>
                      <a:pt x="440982" y="0"/>
                      <a:pt x="681220" y="240238"/>
                      <a:pt x="681220" y="536586"/>
                    </a:cubicBezTo>
                    <a:lnTo>
                      <a:pt x="681220" y="1073172"/>
                    </a:lnTo>
                    <a:lnTo>
                      <a:pt x="0" y="1073172"/>
                    </a:lnTo>
                    <a:close/>
                  </a:path>
                </a:pathLst>
              </a:custGeom>
              <a:solidFill>
                <a:srgbClr val="CA4255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6" name="Google Shape;126;p19"/>
              <p:cNvGrpSpPr/>
              <p:nvPr/>
            </p:nvGrpSpPr>
            <p:grpSpPr>
              <a:xfrm>
                <a:off x="954609" y="3173097"/>
                <a:ext cx="1787700" cy="2517864"/>
                <a:chOff x="1819846" y="1465006"/>
                <a:chExt cx="1787700" cy="2517864"/>
              </a:xfrm>
            </p:grpSpPr>
            <p:sp>
              <p:nvSpPr>
                <p:cNvPr id="127" name="Google Shape;127;p19"/>
                <p:cNvSpPr/>
                <p:nvPr/>
              </p:nvSpPr>
              <p:spPr>
                <a:xfrm>
                  <a:off x="1819846" y="1465007"/>
                  <a:ext cx="1787700" cy="2517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3C3A3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19"/>
                <p:cNvSpPr/>
                <p:nvPr/>
              </p:nvSpPr>
              <p:spPr>
                <a:xfrm>
                  <a:off x="2713702" y="1465006"/>
                  <a:ext cx="893500" cy="2517864"/>
                </a:xfrm>
                <a:custGeom>
                  <a:rect b="b" l="l" r="r" t="t"/>
                  <a:pathLst>
                    <a:path extrusionOk="0" h="1306285" w="531845">
                      <a:moveTo>
                        <a:pt x="0" y="0"/>
                      </a:moveTo>
                      <a:cubicBezTo>
                        <a:pt x="293730" y="0"/>
                        <a:pt x="531845" y="238115"/>
                        <a:pt x="531845" y="531845"/>
                      </a:cubicBezTo>
                      <a:lnTo>
                        <a:pt x="531845" y="774440"/>
                      </a:lnTo>
                      <a:cubicBezTo>
                        <a:pt x="531845" y="1068170"/>
                        <a:pt x="293730" y="1306285"/>
                        <a:pt x="0" y="1306285"/>
                      </a:cubicBezTo>
                      <a:close/>
                    </a:path>
                  </a:pathLst>
                </a:custGeom>
                <a:solidFill>
                  <a:srgbClr val="E6B49A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9" name="Google Shape;129;p19"/>
              <p:cNvGrpSpPr/>
              <p:nvPr/>
            </p:nvGrpSpPr>
            <p:grpSpPr>
              <a:xfrm>
                <a:off x="523404" y="2766940"/>
                <a:ext cx="2586483" cy="1496832"/>
                <a:chOff x="1467520" y="1031430"/>
                <a:chExt cx="2399557" cy="1298206"/>
              </a:xfrm>
            </p:grpSpPr>
            <p:sp>
              <p:nvSpPr>
                <p:cNvPr id="130" name="Google Shape;130;p19"/>
                <p:cNvSpPr/>
                <p:nvPr/>
              </p:nvSpPr>
              <p:spPr>
                <a:xfrm flipH="1">
                  <a:off x="1467520" y="1621636"/>
                  <a:ext cx="749700" cy="708000"/>
                </a:xfrm>
                <a:prstGeom prst="ellipse">
                  <a:avLst/>
                </a:prstGeom>
                <a:solidFill>
                  <a:srgbClr val="271B0A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19"/>
                <p:cNvSpPr/>
                <p:nvPr/>
              </p:nvSpPr>
              <p:spPr>
                <a:xfrm flipH="1">
                  <a:off x="3117377" y="1591732"/>
                  <a:ext cx="749700" cy="708000"/>
                </a:xfrm>
                <a:prstGeom prst="ellipse">
                  <a:avLst/>
                </a:prstGeom>
                <a:solidFill>
                  <a:srgbClr val="271B0A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19"/>
                <p:cNvSpPr/>
                <p:nvPr/>
              </p:nvSpPr>
              <p:spPr>
                <a:xfrm flipH="1">
                  <a:off x="2608432" y="1031430"/>
                  <a:ext cx="894000" cy="816000"/>
                </a:xfrm>
                <a:prstGeom prst="ellipse">
                  <a:avLst/>
                </a:prstGeom>
                <a:solidFill>
                  <a:srgbClr val="271B0A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" name="Google Shape;133;p19"/>
                <p:cNvSpPr/>
                <p:nvPr/>
              </p:nvSpPr>
              <p:spPr>
                <a:xfrm flipH="1">
                  <a:off x="1782068" y="1072040"/>
                  <a:ext cx="894000" cy="816000"/>
                </a:xfrm>
                <a:prstGeom prst="ellipse">
                  <a:avLst/>
                </a:prstGeom>
                <a:solidFill>
                  <a:srgbClr val="271B0A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4" name="Google Shape;134;p19"/>
              <p:cNvSpPr/>
              <p:nvPr/>
            </p:nvSpPr>
            <p:spPr>
              <a:xfrm>
                <a:off x="1346967" y="4402254"/>
                <a:ext cx="137700" cy="1263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 rot="-173253">
                <a:off x="1139590" y="4244207"/>
                <a:ext cx="512150" cy="147491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 flipH="1">
                <a:off x="2206425" y="4405696"/>
                <a:ext cx="137700" cy="1263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 flipH="1">
                <a:off x="2039450" y="4247712"/>
                <a:ext cx="512100" cy="1476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" name="Google Shape;138;p19"/>
              <p:cNvGrpSpPr/>
              <p:nvPr/>
            </p:nvGrpSpPr>
            <p:grpSpPr>
              <a:xfrm>
                <a:off x="1354000" y="4991550"/>
                <a:ext cx="999925" cy="370604"/>
                <a:chOff x="3741511" y="5711879"/>
                <a:chExt cx="999925" cy="513871"/>
              </a:xfrm>
            </p:grpSpPr>
            <p:sp>
              <p:nvSpPr>
                <p:cNvPr id="139" name="Google Shape;139;p19"/>
                <p:cNvSpPr/>
                <p:nvPr/>
              </p:nvSpPr>
              <p:spPr>
                <a:xfrm>
                  <a:off x="3741511" y="5724147"/>
                  <a:ext cx="999925" cy="489336"/>
                </a:xfrm>
                <a:custGeom>
                  <a:rect b="b" l="l" r="r" t="t"/>
                  <a:pathLst>
                    <a:path extrusionOk="0" h="489336" w="1104889">
                      <a:moveTo>
                        <a:pt x="0" y="0"/>
                      </a:moveTo>
                      <a:lnTo>
                        <a:pt x="1104889" y="0"/>
                      </a:lnTo>
                      <a:lnTo>
                        <a:pt x="1096020" y="35951"/>
                      </a:lnTo>
                      <a:cubicBezTo>
                        <a:pt x="1006463" y="302387"/>
                        <a:pt x="796804" y="489336"/>
                        <a:pt x="552444" y="489336"/>
                      </a:cubicBezTo>
                      <a:cubicBezTo>
                        <a:pt x="308085" y="489336"/>
                        <a:pt x="98425" y="302387"/>
                        <a:pt x="8868" y="359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19"/>
                <p:cNvSpPr/>
                <p:nvPr/>
              </p:nvSpPr>
              <p:spPr>
                <a:xfrm rot="10800000">
                  <a:off x="3847306" y="5736414"/>
                  <a:ext cx="789380" cy="489336"/>
                </a:xfrm>
                <a:custGeom>
                  <a:rect b="b" l="l" r="r" t="t"/>
                  <a:pathLst>
                    <a:path extrusionOk="0" h="489336" w="789380">
                      <a:moveTo>
                        <a:pt x="394689" y="489336"/>
                      </a:moveTo>
                      <a:cubicBezTo>
                        <a:pt x="256411" y="489336"/>
                        <a:pt x="130405" y="416309"/>
                        <a:pt x="35549" y="296491"/>
                      </a:cubicBezTo>
                      <a:lnTo>
                        <a:pt x="0" y="244670"/>
                      </a:lnTo>
                      <a:lnTo>
                        <a:pt x="35551" y="192845"/>
                      </a:lnTo>
                      <a:cubicBezTo>
                        <a:pt x="130406" y="73027"/>
                        <a:pt x="256412" y="0"/>
                        <a:pt x="394691" y="0"/>
                      </a:cubicBezTo>
                      <a:cubicBezTo>
                        <a:pt x="532969" y="0"/>
                        <a:pt x="658975" y="73027"/>
                        <a:pt x="753830" y="192845"/>
                      </a:cubicBezTo>
                      <a:lnTo>
                        <a:pt x="789380" y="244667"/>
                      </a:lnTo>
                      <a:lnTo>
                        <a:pt x="753829" y="296491"/>
                      </a:lnTo>
                      <a:cubicBezTo>
                        <a:pt x="658973" y="416309"/>
                        <a:pt x="532967" y="489336"/>
                        <a:pt x="394689" y="489336"/>
                      </a:cubicBezTo>
                      <a:close/>
                    </a:path>
                  </a:pathLst>
                </a:custGeom>
                <a:solidFill>
                  <a:srgbClr val="D87381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19"/>
                <p:cNvSpPr/>
                <p:nvPr/>
              </p:nvSpPr>
              <p:spPr>
                <a:xfrm rot="10800000">
                  <a:off x="4241700" y="5724147"/>
                  <a:ext cx="398205" cy="489336"/>
                </a:xfrm>
                <a:custGeom>
                  <a:rect b="b" l="l" r="r" t="t"/>
                  <a:pathLst>
                    <a:path extrusionOk="0" h="489336" w="398205">
                      <a:moveTo>
                        <a:pt x="394689" y="489336"/>
                      </a:moveTo>
                      <a:cubicBezTo>
                        <a:pt x="256411" y="489336"/>
                        <a:pt x="130405" y="416309"/>
                        <a:pt x="35549" y="296491"/>
                      </a:cubicBezTo>
                      <a:lnTo>
                        <a:pt x="0" y="244670"/>
                      </a:lnTo>
                      <a:lnTo>
                        <a:pt x="35551" y="192845"/>
                      </a:lnTo>
                      <a:cubicBezTo>
                        <a:pt x="130406" y="73027"/>
                        <a:pt x="256412" y="0"/>
                        <a:pt x="394691" y="0"/>
                      </a:cubicBezTo>
                      <a:lnTo>
                        <a:pt x="398205" y="462"/>
                      </a:lnTo>
                      <a:lnTo>
                        <a:pt x="398205" y="488874"/>
                      </a:lnTo>
                      <a:close/>
                    </a:path>
                  </a:pathLst>
                </a:custGeom>
                <a:solidFill>
                  <a:srgbClr val="D05663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19"/>
                <p:cNvSpPr/>
                <p:nvPr/>
              </p:nvSpPr>
              <p:spPr>
                <a:xfrm>
                  <a:off x="3797929" y="5711879"/>
                  <a:ext cx="900450" cy="117831"/>
                </a:xfrm>
                <a:custGeom>
                  <a:rect b="b" l="l" r="r" t="t"/>
                  <a:pathLst>
                    <a:path extrusionOk="0" h="117831" w="828000">
                      <a:moveTo>
                        <a:pt x="0" y="0"/>
                      </a:moveTo>
                      <a:lnTo>
                        <a:pt x="828000" y="0"/>
                      </a:lnTo>
                      <a:lnTo>
                        <a:pt x="778839" y="117831"/>
                      </a:lnTo>
                      <a:lnTo>
                        <a:pt x="39329" y="10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28275" lIns="56575" spcFirstLastPara="1" rIns="56575" wrap="square" tIns="28275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3" name="Google Shape;143;p19"/>
              <p:cNvSpPr/>
              <p:nvPr/>
            </p:nvSpPr>
            <p:spPr>
              <a:xfrm flipH="1">
                <a:off x="1713170" y="4685506"/>
                <a:ext cx="288000" cy="147600"/>
              </a:xfrm>
              <a:prstGeom prst="blockArc">
                <a:avLst>
                  <a:gd fmla="val 10800000" name="adj1"/>
                  <a:gd fmla="val 0" name="adj2"/>
                  <a:gd fmla="val 25000" name="adj3"/>
                </a:avLst>
              </a:prstGeom>
              <a:solidFill>
                <a:srgbClr val="E1A587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1646357" y="5641727"/>
                <a:ext cx="414972" cy="780567"/>
              </a:xfrm>
              <a:custGeom>
                <a:rect b="b" l="l" r="r" t="t"/>
                <a:pathLst>
                  <a:path extrusionOk="0" h="780567" w="414972">
                    <a:moveTo>
                      <a:pt x="0" y="0"/>
                    </a:moveTo>
                    <a:lnTo>
                      <a:pt x="45025" y="13976"/>
                    </a:lnTo>
                    <a:cubicBezTo>
                      <a:pt x="103213" y="25883"/>
                      <a:pt x="163460" y="32136"/>
                      <a:pt x="225168" y="32136"/>
                    </a:cubicBezTo>
                    <a:lnTo>
                      <a:pt x="225167" y="32137"/>
                    </a:lnTo>
                    <a:cubicBezTo>
                      <a:pt x="286875" y="32137"/>
                      <a:pt x="347123" y="25884"/>
                      <a:pt x="405311" y="13977"/>
                    </a:cubicBezTo>
                    <a:lnTo>
                      <a:pt x="414972" y="10978"/>
                    </a:lnTo>
                    <a:lnTo>
                      <a:pt x="411932" y="128958"/>
                    </a:lnTo>
                    <a:cubicBezTo>
                      <a:pt x="392487" y="500831"/>
                      <a:pt x="308405" y="780567"/>
                      <a:pt x="207627" y="780567"/>
                    </a:cubicBezTo>
                    <a:cubicBezTo>
                      <a:pt x="106849" y="780567"/>
                      <a:pt x="22768" y="500831"/>
                      <a:pt x="3322" y="128958"/>
                    </a:cubicBezTo>
                    <a:close/>
                  </a:path>
                </a:pathLst>
              </a:custGeom>
              <a:solidFill>
                <a:srgbClr val="E6B49A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19"/>
            <p:cNvGrpSpPr/>
            <p:nvPr/>
          </p:nvGrpSpPr>
          <p:grpSpPr>
            <a:xfrm>
              <a:off x="-4451345" y="4439782"/>
              <a:ext cx="1539993" cy="277110"/>
              <a:chOff x="-5673411" y="14419557"/>
              <a:chExt cx="1989141" cy="900000"/>
            </a:xfrm>
          </p:grpSpPr>
          <p:sp>
            <p:nvSpPr>
              <p:cNvPr id="146" name="Google Shape;146;p19"/>
              <p:cNvSpPr/>
              <p:nvPr/>
            </p:nvSpPr>
            <p:spPr>
              <a:xfrm>
                <a:off x="-5673411" y="14419557"/>
                <a:ext cx="900000" cy="900000"/>
              </a:xfrm>
              <a:prstGeom prst="donut">
                <a:avLst>
                  <a:gd fmla="val 5068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-4584270" y="14419557"/>
                <a:ext cx="900000" cy="900000"/>
              </a:xfrm>
              <a:prstGeom prst="donut">
                <a:avLst>
                  <a:gd fmla="val 5068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-4773411" y="14812847"/>
                <a:ext cx="189000" cy="567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28275" lIns="56575" spcFirstLastPara="1" rIns="56575" wrap="square" tIns="28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 Paper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/>
          <p:nvPr/>
        </p:nvSpPr>
        <p:spPr>
          <a:xfrm>
            <a:off x="10675" y="-54925"/>
            <a:ext cx="9144000" cy="519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3" name="Google Shape;153;p20"/>
          <p:cNvSpPr txBox="1"/>
          <p:nvPr>
            <p:ph type="title"/>
          </p:nvPr>
        </p:nvSpPr>
        <p:spPr>
          <a:xfrm>
            <a:off x="1013175" y="26683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1013175" y="1008274"/>
            <a:ext cx="7459200" cy="39645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19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19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19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19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1900"/>
              </a:spcBef>
              <a:spcAft>
                <a:spcPts val="19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55" name="Google Shape;155;p20"/>
          <p:cNvSpPr txBox="1"/>
          <p:nvPr/>
        </p:nvSpPr>
        <p:spPr>
          <a:xfrm rot="5400000">
            <a:off x="-985725" y="5120225"/>
            <a:ext cx="2079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C458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rgbClr val="1C4587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per">
  <p:cSld name="BLANK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1"/>
          <p:cNvPicPr preferRelativeResize="0"/>
          <p:nvPr/>
        </p:nvPicPr>
        <p:blipFill rotWithShape="1">
          <a:blip r:embed="rId2">
            <a:alphaModFix/>
          </a:blip>
          <a:srcRect b="0" l="79" r="79" t="0"/>
          <a:stretch/>
        </p:blipFill>
        <p:spPr>
          <a:xfrm>
            <a:off x="10675" y="-27475"/>
            <a:ext cx="9143999" cy="519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21"/>
          <p:cNvSpPr txBox="1"/>
          <p:nvPr>
            <p:ph type="title"/>
          </p:nvPr>
        </p:nvSpPr>
        <p:spPr>
          <a:xfrm>
            <a:off x="1013175" y="26683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1013175" y="1008274"/>
            <a:ext cx="7459200" cy="39645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19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19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>
              <a:spcBef>
                <a:spcPts val="19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>
              <a:spcBef>
                <a:spcPts val="19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19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1900"/>
              </a:spcBef>
              <a:spcAft>
                <a:spcPts val="19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61" name="Google Shape;161;p21"/>
          <p:cNvSpPr txBox="1"/>
          <p:nvPr/>
        </p:nvSpPr>
        <p:spPr>
          <a:xfrm rot="5400000">
            <a:off x="-985725" y="5120225"/>
            <a:ext cx="2079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C458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rgbClr val="1C4587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2">
  <p:cSld name="BLANK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0" name="Google Shape;170;p2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4" name="Google Shape;174;p2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8" name="Google Shape;178;p2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2" name="Google Shape;182;p2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2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0" name="Google Shape;190;p2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4" name="Google Shape;194;p3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8" name="Google Shape;198;p3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4509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1013174" y="266325"/>
            <a:ext cx="781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950" lIns="109950" spcFirstLastPara="1" rIns="109950" wrap="square" tIns="1099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Pompiere"/>
              <a:buNone/>
              <a:defRPr b="1" sz="3600">
                <a:solidFill>
                  <a:srgbClr val="1C4587"/>
                </a:solidFill>
                <a:latin typeface="Pompiere"/>
                <a:ea typeface="Pompiere"/>
                <a:cs typeface="Pompiere"/>
                <a:sym typeface="Pompie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Pompiere"/>
              <a:buNone/>
              <a:defRPr b="1" sz="3600">
                <a:solidFill>
                  <a:srgbClr val="1C4587"/>
                </a:solidFill>
                <a:latin typeface="Pompiere"/>
                <a:ea typeface="Pompiere"/>
                <a:cs typeface="Pompiere"/>
                <a:sym typeface="Pompie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Pompiere"/>
              <a:buNone/>
              <a:defRPr b="1" sz="3600">
                <a:solidFill>
                  <a:srgbClr val="1C4587"/>
                </a:solidFill>
                <a:latin typeface="Pompiere"/>
                <a:ea typeface="Pompiere"/>
                <a:cs typeface="Pompiere"/>
                <a:sym typeface="Pompie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Pompiere"/>
              <a:buNone/>
              <a:defRPr b="1" sz="3600">
                <a:solidFill>
                  <a:srgbClr val="1C4587"/>
                </a:solidFill>
                <a:latin typeface="Pompiere"/>
                <a:ea typeface="Pompiere"/>
                <a:cs typeface="Pompiere"/>
                <a:sym typeface="Pompie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Pompiere"/>
              <a:buNone/>
              <a:defRPr b="1" sz="3600">
                <a:solidFill>
                  <a:srgbClr val="1C4587"/>
                </a:solidFill>
                <a:latin typeface="Pompiere"/>
                <a:ea typeface="Pompiere"/>
                <a:cs typeface="Pompiere"/>
                <a:sym typeface="Pompie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Pompiere"/>
              <a:buNone/>
              <a:defRPr b="1" sz="3600">
                <a:solidFill>
                  <a:srgbClr val="1C4587"/>
                </a:solidFill>
                <a:latin typeface="Pompiere"/>
                <a:ea typeface="Pompiere"/>
                <a:cs typeface="Pompiere"/>
                <a:sym typeface="Pompie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Pompiere"/>
              <a:buNone/>
              <a:defRPr b="1" sz="3600">
                <a:solidFill>
                  <a:srgbClr val="1C4587"/>
                </a:solidFill>
                <a:latin typeface="Pompiere"/>
                <a:ea typeface="Pompiere"/>
                <a:cs typeface="Pompiere"/>
                <a:sym typeface="Pompie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Pompiere"/>
              <a:buNone/>
              <a:defRPr b="1" sz="3600">
                <a:solidFill>
                  <a:srgbClr val="1C4587"/>
                </a:solidFill>
                <a:latin typeface="Pompiere"/>
                <a:ea typeface="Pompiere"/>
                <a:cs typeface="Pompiere"/>
                <a:sym typeface="Pompie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600"/>
              <a:buFont typeface="Pompiere"/>
              <a:buNone/>
              <a:defRPr b="1" sz="3600">
                <a:solidFill>
                  <a:srgbClr val="1C4587"/>
                </a:solidFill>
                <a:latin typeface="Pompiere"/>
                <a:ea typeface="Pompiere"/>
                <a:cs typeface="Pompiere"/>
                <a:sym typeface="Pompier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013177" y="1152477"/>
            <a:ext cx="781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09950" lIns="109950" spcFirstLastPara="1" rIns="109950" wrap="square" tIns="109950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Caveat"/>
              <a:buChar char="●"/>
              <a:defRPr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indent="-355600" lvl="1" marL="9144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Caveat"/>
              <a:buChar char="○"/>
              <a:defRPr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indent="-355600" lvl="2" marL="13716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Caveat"/>
              <a:buChar char="■"/>
              <a:defRPr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indent="-355600" lvl="3" marL="18288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Caveat"/>
              <a:buChar char="●"/>
              <a:defRPr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indent="-355600" lvl="4" marL="22860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Caveat"/>
              <a:buChar char="○"/>
              <a:defRPr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indent="-355600" lvl="5" marL="27432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Caveat"/>
              <a:buChar char="■"/>
              <a:defRPr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indent="-355600" lvl="6" marL="32004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Caveat"/>
              <a:buChar char="●"/>
              <a:defRPr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indent="-355600" lvl="7" marL="3657600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Caveat"/>
              <a:buChar char="○"/>
              <a:defRPr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indent="-355600" lvl="8" marL="4114800" rtl="0">
              <a:lnSpc>
                <a:spcPct val="115000"/>
              </a:lnSpc>
              <a:spcBef>
                <a:spcPts val="1900"/>
              </a:spcBef>
              <a:spcAft>
                <a:spcPts val="1900"/>
              </a:spcAft>
              <a:buClr>
                <a:srgbClr val="1C4587"/>
              </a:buClr>
              <a:buSzPts val="2000"/>
              <a:buFont typeface="Caveat"/>
              <a:buChar char="■"/>
              <a:defRPr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9950" lIns="109950" spcFirstLastPara="1" rIns="109950" wrap="square" tIns="109950">
            <a:noAutofit/>
          </a:bodyPr>
          <a:lstStyle>
            <a:lvl1pPr lvl="0" rtl="0" algn="r">
              <a:buNone/>
              <a:defRPr sz="1200">
                <a:solidFill>
                  <a:schemeClr val="dk2"/>
                </a:solidFill>
              </a:defRPr>
            </a:lvl1pPr>
            <a:lvl2pPr lvl="1" rtl="0" algn="r">
              <a:buNone/>
              <a:defRPr sz="1200">
                <a:solidFill>
                  <a:schemeClr val="dk2"/>
                </a:solidFill>
              </a:defRPr>
            </a:lvl2pPr>
            <a:lvl3pPr lvl="2" rtl="0" algn="r">
              <a:buNone/>
              <a:defRPr sz="1200">
                <a:solidFill>
                  <a:schemeClr val="dk2"/>
                </a:solidFill>
              </a:defRPr>
            </a:lvl3pPr>
            <a:lvl4pPr lvl="3" rtl="0" algn="r">
              <a:buNone/>
              <a:defRPr sz="1200">
                <a:solidFill>
                  <a:schemeClr val="dk2"/>
                </a:solidFill>
              </a:defRPr>
            </a:lvl4pPr>
            <a:lvl5pPr lvl="4" rtl="0" algn="r">
              <a:buNone/>
              <a:defRPr sz="1200">
                <a:solidFill>
                  <a:schemeClr val="dk2"/>
                </a:solidFill>
              </a:defRPr>
            </a:lvl5pPr>
            <a:lvl6pPr lvl="5" rtl="0" algn="r">
              <a:buNone/>
              <a:defRPr sz="1200">
                <a:solidFill>
                  <a:schemeClr val="dk2"/>
                </a:solidFill>
              </a:defRPr>
            </a:lvl6pPr>
            <a:lvl7pPr lvl="6" rtl="0" algn="r">
              <a:buNone/>
              <a:defRPr sz="1200">
                <a:solidFill>
                  <a:schemeClr val="dk2"/>
                </a:solidFill>
              </a:defRPr>
            </a:lvl7pPr>
            <a:lvl8pPr lvl="7" rtl="0" algn="r">
              <a:buNone/>
              <a:defRPr sz="1200">
                <a:solidFill>
                  <a:schemeClr val="dk2"/>
                </a:solidFill>
              </a:defRPr>
            </a:lvl8pPr>
            <a:lvl9pPr lvl="8" rtl="0" algn="r">
              <a:buNone/>
              <a:defRPr sz="12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3"/>
          <p:cNvSpPr txBox="1"/>
          <p:nvPr/>
        </p:nvSpPr>
        <p:spPr>
          <a:xfrm rot="5400000">
            <a:off x="-985725" y="5120225"/>
            <a:ext cx="20799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C4587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rgbClr val="1C4587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tinkercad.com/things/2MhLWN2Wk18-template?sharecode=8v-cI12b9fpkDc_4wgMVVTnHteCAtH0TpPuP808E7T0" TargetMode="External"/><Relationship Id="rId4" Type="http://schemas.openxmlformats.org/officeDocument/2006/relationships/hyperlink" Target="https://www.tinkercad.com/things/a51BngI3RQT-3d-design-feedback?sharecode=KTMZhtMrnTPJgB7n8zWBL2S7zUtLzrfFImTrtU3Exwo" TargetMode="External"/><Relationship Id="rId5" Type="http://schemas.openxmlformats.org/officeDocument/2006/relationships/hyperlink" Target="https://www.tinkercad.com/things/jGUqvHWmsmY-which-is-best-maze?sharecode=jps6mfZ_nAwkSbK9CV1M-oS_nJaMsETD_POeBAlnI3U" TargetMode="External"/><Relationship Id="rId6" Type="http://schemas.openxmlformats.org/officeDocument/2006/relationships/hyperlink" Target="https://www.tinkercad.com/things/6lEOYP8qbx5-mr-patrick-maze-4v?sharecode=fj7CToJ3a7MHivaEKXS4EpQ2qAHZaLeKbNgKGlSJgSI" TargetMode="External"/><Relationship Id="rId7" Type="http://schemas.openxmlformats.org/officeDocument/2006/relationships/hyperlink" Target="https://maze-maker-adventure-801886913830.us-west1.run.app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35.png"/><Relationship Id="rId5" Type="http://schemas.openxmlformats.org/officeDocument/2006/relationships/hyperlink" Target="https://edu.delightex.com/PGH-KV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delightex.com/edu/local-editor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Relationship Id="rId7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hyperlink" Target="https://tinkercad-to-delightex-guide-801886913830.us-west1.run.ap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46.png"/><Relationship Id="rId7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Relationship Id="rId5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sites.google.com/bisvietnam.com/y4-intro-to-tinkercad/home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>
            <p:ph type="title"/>
          </p:nvPr>
        </p:nvSpPr>
        <p:spPr>
          <a:xfrm>
            <a:off x="479550" y="26683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latin typeface="Questrial"/>
                <a:ea typeface="Questrial"/>
                <a:cs typeface="Questrial"/>
                <a:sym typeface="Questrial"/>
              </a:rPr>
              <a:t>TinkerCad  Models Templates</a:t>
            </a:r>
            <a:endParaRPr sz="41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685800" y="1600200"/>
            <a:ext cx="725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3"/>
              </a:rPr>
              <a:t>Template</a:t>
            </a:r>
            <a:endParaRPr sz="2600"/>
          </a:p>
        </p:txBody>
      </p:sp>
      <p:sp>
        <p:nvSpPr>
          <p:cNvPr id="205" name="Google Shape;205;p32"/>
          <p:cNvSpPr txBox="1"/>
          <p:nvPr/>
        </p:nvSpPr>
        <p:spPr>
          <a:xfrm>
            <a:off x="582750" y="2185200"/>
            <a:ext cx="745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4"/>
              </a:rPr>
              <a:t>Comparing Lots of Models</a:t>
            </a:r>
            <a:endParaRPr sz="2600"/>
          </a:p>
        </p:txBody>
      </p:sp>
      <p:sp>
        <p:nvSpPr>
          <p:cNvPr id="206" name="Google Shape;206;p32"/>
          <p:cNvSpPr txBox="1"/>
          <p:nvPr/>
        </p:nvSpPr>
        <p:spPr>
          <a:xfrm>
            <a:off x="609600" y="2895600"/>
            <a:ext cx="6920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5"/>
              </a:rPr>
              <a:t>Which is Best: Bad, Ok, Good</a:t>
            </a:r>
            <a:endParaRPr sz="2600"/>
          </a:p>
        </p:txBody>
      </p:sp>
      <p:sp>
        <p:nvSpPr>
          <p:cNvPr id="207" name="Google Shape;207;p32"/>
          <p:cNvSpPr txBox="1"/>
          <p:nvPr/>
        </p:nvSpPr>
        <p:spPr>
          <a:xfrm>
            <a:off x="609600" y="3657600"/>
            <a:ext cx="653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hlink"/>
                </a:solidFill>
                <a:hlinkClick r:id="rId6"/>
              </a:rPr>
              <a:t>Completed Model to Spec</a:t>
            </a:r>
            <a:endParaRPr sz="2600"/>
          </a:p>
        </p:txBody>
      </p:sp>
      <p:sp>
        <p:nvSpPr>
          <p:cNvPr id="208" name="Google Shape;208;p32"/>
          <p:cNvSpPr txBox="1"/>
          <p:nvPr/>
        </p:nvSpPr>
        <p:spPr>
          <a:xfrm>
            <a:off x="685800" y="4339825"/>
            <a:ext cx="61926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hlinkClick r:id="rId7"/>
              </a:rPr>
              <a:t>Student Success Criteria by lesson -Web App </a:t>
            </a:r>
            <a:endParaRPr sz="20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/>
          <p:nvPr/>
        </p:nvSpPr>
        <p:spPr>
          <a:xfrm>
            <a:off x="496128" y="227775"/>
            <a:ext cx="6798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i="0" lang="en-GB" sz="33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Lesson 6 - Add Text and Decoration</a:t>
            </a:r>
            <a:endParaRPr i="0" sz="33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20" name="Google Shape;320;p41"/>
          <p:cNvSpPr/>
          <p:nvPr/>
        </p:nvSpPr>
        <p:spPr>
          <a:xfrm>
            <a:off x="267525" y="975506"/>
            <a:ext cx="47229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1" i="0" lang="en-GB" sz="30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Activity:</a:t>
            </a:r>
            <a:endParaRPr i="0" sz="30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21" name="Google Shape;321;p41"/>
          <p:cNvSpPr/>
          <p:nvPr/>
        </p:nvSpPr>
        <p:spPr>
          <a:xfrm>
            <a:off x="191319" y="1799406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Add your name using Text tool</a:t>
            </a:r>
            <a:endParaRPr i="0" sz="21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191319" y="2132409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Size text to 90% of wall dimensions</a:t>
            </a:r>
            <a:endParaRPr i="0" sz="21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23" name="Google Shape;323;p41"/>
          <p:cNvSpPr/>
          <p:nvPr/>
        </p:nvSpPr>
        <p:spPr>
          <a:xfrm>
            <a:off x="191319" y="2465413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Position text on outer wall surface</a:t>
            </a:r>
            <a:endParaRPr i="0" sz="21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24" name="Google Shape;324;p41"/>
          <p:cNvSpPr/>
          <p:nvPr/>
        </p:nvSpPr>
        <p:spPr>
          <a:xfrm>
            <a:off x="191319" y="3255615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Make text extrude 1mm from wall surface</a:t>
            </a:r>
            <a:endParaRPr i="0" sz="21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25" name="Google Shape;325;p41"/>
          <p:cNvSpPr/>
          <p:nvPr/>
        </p:nvSpPr>
        <p:spPr>
          <a:xfrm>
            <a:off x="191319" y="3588618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Optional: Add simple decorative shapes</a:t>
            </a:r>
            <a:endParaRPr i="0" sz="21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26" name="Google Shape;326;p41"/>
          <p:cNvSpPr/>
          <p:nvPr/>
        </p:nvSpPr>
        <p:spPr>
          <a:xfrm>
            <a:off x="191319" y="3921621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Group text with wall it's attached to</a:t>
            </a:r>
            <a:endParaRPr i="0" sz="21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327" name="Google Shape;327;p41" title="Screenshot 2025-09-17 at 15.07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107" y="1488774"/>
            <a:ext cx="3446825" cy="19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/>
          <p:nvPr/>
        </p:nvSpPr>
        <p:spPr>
          <a:xfrm>
            <a:off x="496125" y="236166"/>
            <a:ext cx="47229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i="0" lang="en-GB" sz="29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Lesson </a:t>
            </a:r>
            <a:r>
              <a:rPr lang="en-GB" sz="2900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6</a:t>
            </a:r>
            <a:r>
              <a:rPr i="0" lang="en-GB" sz="29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 - Create Exit Hole/Shape</a:t>
            </a:r>
            <a:endParaRPr i="0" sz="2900" u="none" cap="none" strike="noStrike">
              <a:solidFill>
                <a:srgbClr val="3C78D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34" name="Google Shape;334;p42"/>
          <p:cNvSpPr/>
          <p:nvPr/>
        </p:nvSpPr>
        <p:spPr>
          <a:xfrm>
            <a:off x="496119" y="823094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1" i="0" lang="en-GB" sz="21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Activity:</a:t>
            </a:r>
            <a:endParaRPr i="0" sz="2100" u="none" cap="none" strike="noStrike">
              <a:solidFill>
                <a:srgbClr val="3C78D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35" name="Google Shape;335;p42"/>
          <p:cNvSpPr/>
          <p:nvPr/>
        </p:nvSpPr>
        <p:spPr>
          <a:xfrm>
            <a:off x="496119" y="1266006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Font typeface="Boogaloo"/>
              <a:buChar char="•"/>
            </a:pPr>
            <a:r>
              <a:rPr i="0" lang="en-GB" sz="20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Choose location for exit hole in outer wall</a:t>
            </a:r>
            <a:endParaRPr i="0" sz="2000" u="none" cap="none" strike="noStrike">
              <a:solidFill>
                <a:srgbClr val="3C78D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36" name="Google Shape;336;p42"/>
          <p:cNvSpPr/>
          <p:nvPr/>
        </p:nvSpPr>
        <p:spPr>
          <a:xfrm>
            <a:off x="496119" y="1599009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Font typeface="Boogaloo"/>
              <a:buChar char="•"/>
            </a:pPr>
            <a:r>
              <a:rPr i="0" lang="en-GB" sz="20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Create cylinder: 1</a:t>
            </a:r>
            <a:r>
              <a:rPr lang="en-GB" sz="2000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5</a:t>
            </a:r>
            <a:r>
              <a:rPr i="0" lang="en-GB" sz="20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mm diameter x 1</a:t>
            </a:r>
            <a:r>
              <a:rPr lang="en-GB" sz="2000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5</a:t>
            </a:r>
            <a:r>
              <a:rPr i="0" lang="en-GB" sz="20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mm deep</a:t>
            </a:r>
            <a:endParaRPr i="0" sz="2000" u="none" cap="none" strike="noStrike">
              <a:solidFill>
                <a:srgbClr val="3C78D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37" name="Google Shape;337;p42"/>
          <p:cNvSpPr/>
          <p:nvPr/>
        </p:nvSpPr>
        <p:spPr>
          <a:xfrm>
            <a:off x="496119" y="1932013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000"/>
              <a:buFont typeface="Boogaloo"/>
              <a:buChar char="•"/>
            </a:pPr>
            <a:r>
              <a:rPr i="0" lang="en-GB" sz="2000" u="sng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Position cylinder to cut through wall completely</a:t>
            </a:r>
            <a:endParaRPr i="0" sz="2000" u="sng" cap="none" strike="noStrike">
              <a:solidFill>
                <a:srgbClr val="3C78D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496119" y="3027015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Use hole tool to subtract cylinder from wall</a:t>
            </a:r>
            <a:endParaRPr i="0" sz="2100" u="none" cap="none" strike="noStrike">
              <a:solidFill>
                <a:srgbClr val="3C78D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39" name="Google Shape;339;p42"/>
          <p:cNvSpPr/>
          <p:nvPr/>
        </p:nvSpPr>
        <p:spPr>
          <a:xfrm>
            <a:off x="496119" y="3360018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Test: 5mm ball should pass through easily</a:t>
            </a:r>
            <a:endParaRPr i="0" sz="2100" u="none" cap="none" strike="noStrike">
              <a:solidFill>
                <a:srgbClr val="3C78D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40" name="Google Shape;340;p42"/>
          <p:cNvSpPr/>
          <p:nvPr/>
        </p:nvSpPr>
        <p:spPr>
          <a:xfrm>
            <a:off x="496119" y="3693021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3C78D8"/>
                </a:solidFill>
                <a:latin typeface="Boogaloo"/>
                <a:ea typeface="Boogaloo"/>
                <a:cs typeface="Boogaloo"/>
                <a:sym typeface="Boogaloo"/>
              </a:rPr>
              <a:t>Ensure hole doesn't weaken wall structure</a:t>
            </a:r>
            <a:endParaRPr i="0" sz="2100" u="none" cap="none" strike="noStrike">
              <a:solidFill>
                <a:srgbClr val="3C78D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341" name="Google Shape;341;p42" title="Screenshot 2025-09-17 at 15.08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251" y="1370655"/>
            <a:ext cx="3734620" cy="2645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7" name="Google Shape;34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/>
          <p:nvPr/>
        </p:nvSpPr>
        <p:spPr>
          <a:xfrm>
            <a:off x="191319" y="544786"/>
            <a:ext cx="4722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rPr i="0" lang="en-GB" sz="27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Quality Control &amp; Prepare for Printing</a:t>
            </a:r>
            <a:endParaRPr i="0" sz="27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267519" y="1412974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100"/>
              <a:buFont typeface="Nobile"/>
              <a:buNone/>
            </a:pPr>
            <a:r>
              <a:rPr b="1" i="0" lang="en-GB" sz="16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Activity:</a:t>
            </a:r>
            <a:endParaRPr i="0" sz="16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50" name="Google Shape;350;p43"/>
          <p:cNvSpPr/>
          <p:nvPr/>
        </p:nvSpPr>
        <p:spPr>
          <a:xfrm>
            <a:off x="267519" y="1799258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1600"/>
              <a:buFont typeface="Boogaloo"/>
              <a:buChar char="•"/>
            </a:pPr>
            <a:r>
              <a:rPr i="0" lang="en-GB" sz="16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Use Quality Control Checklist (see next slide)</a:t>
            </a:r>
            <a:endParaRPr i="0" sz="16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51" name="Google Shape;351;p43"/>
          <p:cNvSpPr/>
          <p:nvPr/>
        </p:nvSpPr>
        <p:spPr>
          <a:xfrm>
            <a:off x="267519" y="2304231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1600"/>
              <a:buFont typeface="Boogaloo"/>
              <a:buChar char="•"/>
            </a:pPr>
            <a:r>
              <a:rPr i="0" lang="en-GB" sz="16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Delete test ball from design</a:t>
            </a:r>
            <a:endParaRPr i="0" sz="16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52" name="Google Shape;352;p43"/>
          <p:cNvSpPr/>
          <p:nvPr/>
        </p:nvSpPr>
        <p:spPr>
          <a:xfrm>
            <a:off x="267519" y="2580605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1600"/>
              <a:buFont typeface="Boogaloo"/>
              <a:buChar char="•"/>
            </a:pPr>
            <a:r>
              <a:rPr i="0" lang="en-GB" sz="16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Check all measurements are correct</a:t>
            </a:r>
            <a:endParaRPr i="0" sz="16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53" name="Google Shape;353;p43"/>
          <p:cNvSpPr/>
          <p:nvPr/>
        </p:nvSpPr>
        <p:spPr>
          <a:xfrm>
            <a:off x="267519" y="3085579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1600"/>
              <a:buFont typeface="Boogaloo"/>
              <a:buChar char="•"/>
            </a:pPr>
            <a:r>
              <a:rPr i="0" lang="en-GB" sz="16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View design from all angles</a:t>
            </a:r>
            <a:endParaRPr i="0" sz="16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54" name="Google Shape;354;p43"/>
          <p:cNvSpPr/>
          <p:nvPr/>
        </p:nvSpPr>
        <p:spPr>
          <a:xfrm>
            <a:off x="267519" y="3361953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1600"/>
              <a:buFont typeface="Boogaloo"/>
              <a:buChar char="•"/>
            </a:pPr>
            <a:r>
              <a:rPr i="0" lang="en-GB" sz="16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Fix any floating or disconnected parts</a:t>
            </a:r>
            <a:endParaRPr i="0" sz="16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267519" y="3943127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1600"/>
              <a:buFont typeface="Boogaloo"/>
              <a:buChar char="•"/>
            </a:pPr>
            <a:r>
              <a:rPr i="0" lang="en-GB" sz="1600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Share design link for 3D printing submission</a:t>
            </a:r>
            <a:endParaRPr i="0" sz="16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267519" y="4219501"/>
            <a:ext cx="4722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5400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1600"/>
              <a:buFont typeface="Boogaloo"/>
              <a:buChar char="•"/>
            </a:pPr>
            <a:r>
              <a:rPr lang="en-GB" sz="1600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Share link to Padlet </a:t>
            </a:r>
            <a:endParaRPr i="0" sz="1600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/>
          <p:nvPr/>
        </p:nvSpPr>
        <p:spPr>
          <a:xfrm>
            <a:off x="184190" y="-72033"/>
            <a:ext cx="5611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Alexandria"/>
              <a:buNone/>
            </a:pPr>
            <a:r>
              <a:rPr i="0" lang="en-GB" sz="3550" u="none" cap="none" strike="noStrike">
                <a:solidFill>
                  <a:srgbClr val="1B1B27"/>
                </a:solidFill>
                <a:latin typeface="Boogaloo"/>
                <a:ea typeface="Boogaloo"/>
                <a:cs typeface="Boogaloo"/>
                <a:sym typeface="Boogaloo"/>
              </a:rPr>
              <a:t>Quality Control Checklist</a:t>
            </a:r>
            <a:endParaRPr i="0" sz="35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62" name="Google Shape;362;p44"/>
          <p:cNvSpPr/>
          <p:nvPr/>
        </p:nvSpPr>
        <p:spPr>
          <a:xfrm>
            <a:off x="184190" y="750094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1"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Before sharing for 3D printing: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63" name="Google Shape;363;p44"/>
          <p:cNvSpPr/>
          <p:nvPr/>
        </p:nvSpPr>
        <p:spPr>
          <a:xfrm>
            <a:off x="152670" y="1630300"/>
            <a:ext cx="4089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Delete the test ball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64" name="Google Shape;364;p44"/>
          <p:cNvSpPr/>
          <p:nvPr/>
        </p:nvSpPr>
        <p:spPr>
          <a:xfrm>
            <a:off x="152670" y="2072499"/>
            <a:ext cx="4089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Check nothing is floating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65" name="Google Shape;365;p44"/>
          <p:cNvSpPr/>
          <p:nvPr/>
        </p:nvSpPr>
        <p:spPr>
          <a:xfrm>
            <a:off x="152670" y="2667099"/>
            <a:ext cx="4089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Delete any unwanted shapes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66" name="Google Shape;366;p44"/>
          <p:cNvSpPr/>
          <p:nvPr/>
        </p:nvSpPr>
        <p:spPr>
          <a:xfrm>
            <a:off x="152671" y="3109888"/>
            <a:ext cx="484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All shapes are grouped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67" name="Google Shape;367;p44"/>
          <p:cNvSpPr/>
          <p:nvPr/>
        </p:nvSpPr>
        <p:spPr>
          <a:xfrm>
            <a:off x="4191271" y="1605720"/>
            <a:ext cx="484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Walls meet minimum spacing (10mm)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68" name="Google Shape;368;p44"/>
          <p:cNvSpPr/>
          <p:nvPr/>
        </p:nvSpPr>
        <p:spPr>
          <a:xfrm>
            <a:off x="4191271" y="2047916"/>
            <a:ext cx="484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Maze is exactly 90mm x 90mm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4191271" y="2794911"/>
            <a:ext cx="484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Exit hole is 1</a:t>
            </a:r>
            <a:r>
              <a:rPr lang="en-GB" sz="2050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5</a:t>
            </a: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mm x 1</a:t>
            </a:r>
            <a:r>
              <a:rPr lang="en-GB" sz="2050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5</a:t>
            </a: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mm x 1</a:t>
            </a:r>
            <a:r>
              <a:rPr lang="en-GB" sz="2050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5</a:t>
            </a: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mm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4191271" y="3237107"/>
            <a:ext cx="48456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Your name is on the maze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71" name="Google Shape;371;p44"/>
          <p:cNvSpPr/>
          <p:nvPr/>
        </p:nvSpPr>
        <p:spPr>
          <a:xfrm>
            <a:off x="244970" y="3947492"/>
            <a:ext cx="4089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</a:t>
            </a:r>
            <a:r>
              <a:rPr lang="en-GB" sz="2050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Walls are 20mm Height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72" name="Google Shape;372;p44"/>
          <p:cNvSpPr/>
          <p:nvPr/>
        </p:nvSpPr>
        <p:spPr>
          <a:xfrm>
            <a:off x="244970" y="4328492"/>
            <a:ext cx="4089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195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Boogaloo"/>
              <a:buChar char="•"/>
            </a:pPr>
            <a:r>
              <a:rPr i="0" lang="en-GB" sz="2050" u="none" cap="none" strike="noStrike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☐ </a:t>
            </a:r>
            <a:r>
              <a:rPr lang="en-GB" sz="2050">
                <a:solidFill>
                  <a:srgbClr val="404155"/>
                </a:solidFill>
                <a:latin typeface="Boogaloo"/>
                <a:ea typeface="Boogaloo"/>
                <a:cs typeface="Boogaloo"/>
                <a:sym typeface="Boogaloo"/>
              </a:rPr>
              <a:t>Walls are 2mm Thick</a:t>
            </a:r>
            <a:endParaRPr i="0" sz="20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/>
          <p:nvPr/>
        </p:nvSpPr>
        <p:spPr>
          <a:xfrm>
            <a:off x="184190" y="-72033"/>
            <a:ext cx="5611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Alexandria"/>
              <a:buNone/>
            </a:pPr>
            <a:r>
              <a:rPr lang="en-GB" sz="3550">
                <a:solidFill>
                  <a:srgbClr val="1B1B27"/>
                </a:solidFill>
                <a:latin typeface="Boogaloo"/>
                <a:ea typeface="Boogaloo"/>
                <a:cs typeface="Boogaloo"/>
                <a:sym typeface="Boogaloo"/>
              </a:rPr>
              <a:t>Evaluation</a:t>
            </a:r>
            <a:endParaRPr i="0" sz="3550" u="none" cap="none" strike="noStrike"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378" name="Google Shape;378;p45" title="Screenshot 2025-10-08 at 13.47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625" y="494967"/>
            <a:ext cx="5457158" cy="434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idx="4294967295" type="title"/>
          </p:nvPr>
        </p:nvSpPr>
        <p:spPr>
          <a:xfrm>
            <a:off x="1013175" y="266807"/>
            <a:ext cx="7459200" cy="27870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galoo"/>
                <a:ea typeface="Boogaloo"/>
                <a:cs typeface="Boogaloo"/>
                <a:sym typeface="Boogaloo"/>
              </a:rPr>
              <a:t>Resources to be used at your own discreti</a:t>
            </a:r>
            <a:r>
              <a:rPr lang="en-GB">
                <a:latin typeface="Boogaloo"/>
                <a:ea typeface="Boogaloo"/>
                <a:cs typeface="Boogaloo"/>
                <a:sym typeface="Boogaloo"/>
              </a:rPr>
              <a:t>on</a:t>
            </a:r>
            <a:endParaRPr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galoo"/>
                <a:ea typeface="Boogaloo"/>
                <a:cs typeface="Boogaloo"/>
                <a:sym typeface="Boogaloo"/>
              </a:rPr>
              <a:t>—------------------------&gt;</a:t>
            </a:r>
            <a:r>
              <a:rPr lang="en-GB">
                <a:latin typeface="Boogaloo"/>
                <a:ea typeface="Boogaloo"/>
                <a:cs typeface="Boogaloo"/>
                <a:sym typeface="Boogaloo"/>
              </a:rPr>
              <a:t>  </a:t>
            </a:r>
            <a:endParaRPr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7"/>
          <p:cNvSpPr txBox="1"/>
          <p:nvPr>
            <p:ph type="title"/>
          </p:nvPr>
        </p:nvSpPr>
        <p:spPr>
          <a:xfrm>
            <a:off x="1013175" y="26683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Escape your maze! DelightEx Edition</a:t>
            </a:r>
            <a:endParaRPr/>
          </a:p>
        </p:txBody>
      </p:sp>
      <p:pic>
        <p:nvPicPr>
          <p:cNvPr id="389" name="Google Shape;389;p47" title="Screenshot 2025-09-17 at 07.51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25" y="1159350"/>
            <a:ext cx="3503526" cy="266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7" title="Screenshot 2025-09-17 at 07.51.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185" y="1092131"/>
            <a:ext cx="3559066" cy="2234342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7"/>
          <p:cNvSpPr txBox="1"/>
          <p:nvPr/>
        </p:nvSpPr>
        <p:spPr>
          <a:xfrm>
            <a:off x="4916575" y="3664325"/>
            <a:ext cx="31518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chemeClr val="hlink"/>
                </a:solidFill>
                <a:latin typeface="Caveat"/>
                <a:ea typeface="Caveat"/>
                <a:cs typeface="Caveat"/>
                <a:sym typeface="Caveat"/>
                <a:hlinkClick r:id="rId5"/>
              </a:rPr>
              <a:t>https://edu.delightex.com/PGH-KVD</a:t>
            </a:r>
            <a:endParaRPr sz="20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title"/>
          </p:nvPr>
        </p:nvSpPr>
        <p:spPr>
          <a:xfrm>
            <a:off x="1013175" y="26683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DelightEx - Basics</a:t>
            </a:r>
            <a:endParaRPr/>
          </a:p>
        </p:txBody>
      </p:sp>
      <p:sp>
        <p:nvSpPr>
          <p:cNvPr id="397" name="Google Shape;397;p48"/>
          <p:cNvSpPr txBox="1"/>
          <p:nvPr>
            <p:ph idx="1" type="body"/>
          </p:nvPr>
        </p:nvSpPr>
        <p:spPr>
          <a:xfrm>
            <a:off x="4823175" y="246275"/>
            <a:ext cx="4004100" cy="5466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https://www.delightex.com/edu/local-editor</a:t>
            </a:r>
            <a:endParaRPr/>
          </a:p>
          <a:p>
            <a:pPr indent="0" lvl="0" marL="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48" title="Screenshot 2025-09-17 at 07.53.3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4077" y="812975"/>
            <a:ext cx="3021972" cy="1721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 title="Screenshot 2025-09-17 at 07.54.0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21" y="1007025"/>
            <a:ext cx="2034174" cy="17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8" title="Screenshot 2025-09-17 at 07.56.0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99" y="2938729"/>
            <a:ext cx="3791874" cy="174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 title="Screenshot 2025-09-17 at 07.54.4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4978" y="2873200"/>
            <a:ext cx="1626400" cy="19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8"/>
          <p:cNvSpPr/>
          <p:nvPr/>
        </p:nvSpPr>
        <p:spPr>
          <a:xfrm>
            <a:off x="1479175" y="2596975"/>
            <a:ext cx="571500" cy="588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03" name="Google Shape;403;p48"/>
          <p:cNvSpPr/>
          <p:nvPr/>
        </p:nvSpPr>
        <p:spPr>
          <a:xfrm rot="-4947660">
            <a:off x="3932080" y="2816531"/>
            <a:ext cx="571641" cy="58827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04" name="Google Shape;404;p48"/>
          <p:cNvSpPr txBox="1"/>
          <p:nvPr/>
        </p:nvSpPr>
        <p:spPr>
          <a:xfrm>
            <a:off x="6385100" y="2882725"/>
            <a:ext cx="19581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Tools:</a:t>
            </a:r>
            <a:endParaRPr sz="20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Rotate </a:t>
            </a:r>
            <a:endParaRPr sz="20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Translate</a:t>
            </a:r>
            <a:endParaRPr sz="20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Lift</a:t>
            </a:r>
            <a:endParaRPr sz="20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Scale</a:t>
            </a:r>
            <a:endParaRPr sz="20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9" title="Screenshot 2025-10-08 at 11.52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675" y="321600"/>
            <a:ext cx="6319273" cy="463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0" title="Screenshot 2025-10-08 at 11.52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1575"/>
            <a:ext cx="8839204" cy="426854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0"/>
          <p:cNvSpPr txBox="1"/>
          <p:nvPr/>
        </p:nvSpPr>
        <p:spPr>
          <a:xfrm>
            <a:off x="152400" y="4554138"/>
            <a:ext cx="6760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https://tinkercad-to-delightex-guide-801886913830.us-west1.run.app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479550" y="26683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latin typeface="Questrial"/>
                <a:ea typeface="Questrial"/>
                <a:cs typeface="Questrial"/>
                <a:sym typeface="Questrial"/>
              </a:rPr>
              <a:t>We are going to make a…..</a:t>
            </a:r>
            <a:endParaRPr sz="45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967725" y="861475"/>
            <a:ext cx="5026200" cy="29319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latin typeface="Boogaloo"/>
                <a:ea typeface="Boogaloo"/>
                <a:cs typeface="Boogaloo"/>
                <a:sym typeface="Boogaloo"/>
              </a:rPr>
              <a:t>MOVING BALL MAZE</a:t>
            </a:r>
            <a:br>
              <a:rPr b="1" lang="en-GB" sz="3800">
                <a:latin typeface="Boogaloo"/>
                <a:ea typeface="Boogaloo"/>
                <a:cs typeface="Boogaloo"/>
                <a:sym typeface="Boogaloo"/>
              </a:rPr>
            </a:br>
            <a:endParaRPr b="1" sz="7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b="1" lang="en-GB" sz="2200">
                <a:latin typeface="Boogaloo"/>
                <a:ea typeface="Boogaloo"/>
                <a:cs typeface="Boogaloo"/>
                <a:sym typeface="Boogaloo"/>
              </a:rPr>
              <a:t>What needs to happen in the game?</a:t>
            </a:r>
            <a:endParaRPr b="1" sz="22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b="1" lang="en-GB" sz="2200">
                <a:latin typeface="Boogaloo"/>
                <a:ea typeface="Boogaloo"/>
                <a:cs typeface="Boogaloo"/>
                <a:sym typeface="Boogaloo"/>
              </a:rPr>
              <a:t>What problems might happen when we design it?</a:t>
            </a:r>
            <a:endParaRPr b="1" sz="22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1900"/>
              </a:spcBef>
              <a:spcAft>
                <a:spcPts val="0"/>
              </a:spcAft>
              <a:buNone/>
            </a:pPr>
            <a:r>
              <a:rPr b="1" lang="en-GB" sz="2200">
                <a:latin typeface="Boogaloo"/>
                <a:ea typeface="Boogaloo"/>
                <a:cs typeface="Boogaloo"/>
                <a:sym typeface="Boogaloo"/>
              </a:rPr>
              <a:t>How does the game end?</a:t>
            </a:r>
            <a:endParaRPr b="1" sz="22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721" y="834050"/>
            <a:ext cx="3643850" cy="31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>
            <p:ph type="title"/>
          </p:nvPr>
        </p:nvSpPr>
        <p:spPr>
          <a:xfrm>
            <a:off x="842400" y="420053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/>
              <a:t>What skills do we need?</a:t>
            </a:r>
            <a:endParaRPr sz="4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1" title="Screenshot 2025-09-12 at 09.43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62" y="50425"/>
            <a:ext cx="59201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1" title="Screenshot 2025-09-12 at 09.44.0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984" y="228040"/>
            <a:ext cx="175064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1"/>
          <p:cNvSpPr txBox="1"/>
          <p:nvPr/>
        </p:nvSpPr>
        <p:spPr>
          <a:xfrm>
            <a:off x="832025" y="4555200"/>
            <a:ext cx="1722900" cy="3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Keep </a:t>
            </a:r>
            <a:r>
              <a:rPr lang="en-GB" sz="1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space</a:t>
            </a:r>
            <a:r>
              <a:rPr lang="en-GB" sz="12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 min 10mm</a:t>
            </a:r>
            <a:endParaRPr sz="12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1601"/>
            <a:ext cx="8839198" cy="2951356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2"/>
          <p:cNvSpPr txBox="1"/>
          <p:nvPr/>
        </p:nvSpPr>
        <p:spPr>
          <a:xfrm>
            <a:off x="4126350" y="-48375"/>
            <a:ext cx="5518800" cy="19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C4587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429" name="Google Shape;429;p52"/>
          <p:cNvSpPr txBox="1"/>
          <p:nvPr>
            <p:ph idx="1" type="body"/>
          </p:nvPr>
        </p:nvSpPr>
        <p:spPr>
          <a:xfrm>
            <a:off x="4331500" y="-144000"/>
            <a:ext cx="4479900" cy="6681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latin typeface="Boogaloo"/>
                <a:ea typeface="Boogaloo"/>
                <a:cs typeface="Boogaloo"/>
                <a:sym typeface="Boogaloo"/>
              </a:rPr>
              <a:t>Remember </a:t>
            </a:r>
            <a:endParaRPr b="1" sz="3500">
              <a:latin typeface="Boogaloo"/>
              <a:ea typeface="Boogaloo"/>
              <a:cs typeface="Boogaloo"/>
              <a:sym typeface="Boogaloo"/>
            </a:endParaRPr>
          </a:p>
          <a:p>
            <a:pPr indent="0" lvl="0" marL="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 b="1" sz="350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430" name="Google Shape;430;p52"/>
          <p:cNvSpPr txBox="1"/>
          <p:nvPr/>
        </p:nvSpPr>
        <p:spPr>
          <a:xfrm>
            <a:off x="3864124" y="642025"/>
            <a:ext cx="52800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1C4587"/>
                </a:solidFill>
                <a:latin typeface="Boogaloo"/>
                <a:ea typeface="Boogaloo"/>
                <a:cs typeface="Boogaloo"/>
                <a:sym typeface="Boogaloo"/>
              </a:rPr>
              <a:t>B</a:t>
            </a:r>
            <a:r>
              <a:rPr b="1" lang="en-GB" sz="3300">
                <a:solidFill>
                  <a:srgbClr val="1C4587"/>
                </a:solidFill>
                <a:latin typeface="Boogaloo"/>
                <a:ea typeface="Boogaloo"/>
                <a:cs typeface="Boogaloo"/>
                <a:sym typeface="Boogaloo"/>
              </a:rPr>
              <a:t>all size </a:t>
            </a:r>
            <a:r>
              <a:rPr b="1" lang="en-GB" sz="3300">
                <a:solidFill>
                  <a:srgbClr val="1C4587"/>
                </a:solidFill>
                <a:highlight>
                  <a:schemeClr val="accent6"/>
                </a:highlight>
                <a:latin typeface="Boogaloo"/>
                <a:ea typeface="Boogaloo"/>
                <a:cs typeface="Boogaloo"/>
                <a:sym typeface="Boogaloo"/>
              </a:rPr>
              <a:t>5mm x 5 mm x 5mm</a:t>
            </a:r>
            <a:endParaRPr b="1" sz="3300">
              <a:solidFill>
                <a:srgbClr val="1C4587"/>
              </a:solidFill>
              <a:highlight>
                <a:schemeClr val="accent6"/>
              </a:highlight>
              <a:latin typeface="Boogaloo"/>
              <a:ea typeface="Boogaloo"/>
              <a:cs typeface="Boogaloo"/>
              <a:sym typeface="Boogalo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t/>
            </a:r>
            <a:endParaRPr b="1" sz="3300">
              <a:solidFill>
                <a:srgbClr val="1C4587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431" name="Google Shape;431;p52"/>
          <p:cNvSpPr txBox="1"/>
          <p:nvPr/>
        </p:nvSpPr>
        <p:spPr>
          <a:xfrm>
            <a:off x="3810000" y="1131725"/>
            <a:ext cx="51816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1C4587"/>
                </a:solidFill>
                <a:latin typeface="Boogaloo"/>
                <a:ea typeface="Boogaloo"/>
                <a:cs typeface="Boogaloo"/>
                <a:sym typeface="Boogaloo"/>
              </a:rPr>
              <a:t>Space between walls </a:t>
            </a:r>
            <a:r>
              <a:rPr b="1" lang="en-GB" sz="3300">
                <a:solidFill>
                  <a:srgbClr val="1C4587"/>
                </a:solidFill>
                <a:highlight>
                  <a:srgbClr val="FFFF00"/>
                </a:highlight>
                <a:latin typeface="Boogaloo"/>
                <a:ea typeface="Boogaloo"/>
                <a:cs typeface="Boogaloo"/>
                <a:sym typeface="Boogaloo"/>
              </a:rPr>
              <a:t>is 10mm</a:t>
            </a:r>
            <a:endParaRPr b="1" sz="3300">
              <a:solidFill>
                <a:srgbClr val="1C4587"/>
              </a:solidFill>
              <a:highlight>
                <a:srgbClr val="FFFF00"/>
              </a:highlight>
              <a:latin typeface="Boogaloo"/>
              <a:ea typeface="Boogaloo"/>
              <a:cs typeface="Boogaloo"/>
              <a:sym typeface="Boogaloo"/>
            </a:endParaRPr>
          </a:p>
          <a:p>
            <a:pPr indent="0" lvl="0" marL="457200" rtl="0" algn="l">
              <a:spcBef>
                <a:spcPts val="1900"/>
              </a:spcBef>
              <a:spcAft>
                <a:spcPts val="1900"/>
              </a:spcAft>
              <a:buNone/>
            </a:pPr>
            <a:r>
              <a:rPr b="1" lang="en-GB" sz="3300">
                <a:solidFill>
                  <a:srgbClr val="1C4587"/>
                </a:solidFill>
                <a:latin typeface="Boogaloo"/>
                <a:ea typeface="Boogaloo"/>
                <a:cs typeface="Boogaloo"/>
                <a:sym typeface="Boogaloo"/>
              </a:rPr>
              <a:t>Hole in wall is : </a:t>
            </a:r>
            <a:r>
              <a:rPr b="1" lang="en-GB" sz="3300">
                <a:solidFill>
                  <a:srgbClr val="1C4587"/>
                </a:solidFill>
                <a:highlight>
                  <a:srgbClr val="FFFF00"/>
                </a:highlight>
                <a:latin typeface="Boogaloo"/>
                <a:ea typeface="Boogaloo"/>
                <a:cs typeface="Boogaloo"/>
                <a:sym typeface="Boogaloo"/>
              </a:rPr>
              <a:t>15 mm</a:t>
            </a:r>
            <a:endParaRPr b="1" sz="3300">
              <a:solidFill>
                <a:srgbClr val="1C4587"/>
              </a:solidFill>
              <a:highlight>
                <a:srgbClr val="FFFF00"/>
              </a:highlight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432" name="Google Shape;432;p52"/>
          <p:cNvSpPr txBox="1"/>
          <p:nvPr>
            <p:ph idx="1" type="body"/>
          </p:nvPr>
        </p:nvSpPr>
        <p:spPr>
          <a:xfrm>
            <a:off x="208725" y="-69775"/>
            <a:ext cx="3114000" cy="6681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900"/>
              </a:spcAft>
              <a:buNone/>
            </a:pPr>
            <a:r>
              <a:rPr b="1" lang="en-GB" sz="3500">
                <a:latin typeface="Boogaloo"/>
                <a:ea typeface="Boogaloo"/>
                <a:cs typeface="Boogaloo"/>
                <a:sym typeface="Boogaloo"/>
              </a:rPr>
              <a:t>Which is the best?</a:t>
            </a:r>
            <a:endParaRPr b="1" sz="3500"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/>
          <p:nvPr>
            <p:ph type="title"/>
          </p:nvPr>
        </p:nvSpPr>
        <p:spPr>
          <a:xfrm>
            <a:off x="1013175" y="26683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galoo"/>
                <a:ea typeface="Boogaloo"/>
                <a:cs typeface="Boogaloo"/>
                <a:sym typeface="Boogaloo"/>
              </a:rPr>
              <a:t>Watch out for these mistakes!</a:t>
            </a:r>
            <a:endParaRPr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438" name="Google Shape;4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50" y="1588374"/>
            <a:ext cx="2774950" cy="19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5064" y="1312388"/>
            <a:ext cx="2466975" cy="269753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3"/>
          <p:cNvSpPr txBox="1"/>
          <p:nvPr>
            <p:ph type="title"/>
          </p:nvPr>
        </p:nvSpPr>
        <p:spPr>
          <a:xfrm>
            <a:off x="5232200" y="3588700"/>
            <a:ext cx="3390600" cy="13758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oogaloo"/>
              <a:buChar char="●"/>
            </a:pPr>
            <a:r>
              <a:rPr lang="en-GB" sz="2400">
                <a:latin typeface="Boogaloo"/>
                <a:ea typeface="Boogaloo"/>
                <a:cs typeface="Boogaloo"/>
                <a:sym typeface="Boogaloo"/>
              </a:rPr>
              <a:t>Walls not grouped</a:t>
            </a:r>
            <a:endParaRPr sz="2400">
              <a:latin typeface="Boogaloo"/>
              <a:ea typeface="Boogaloo"/>
              <a:cs typeface="Boogaloo"/>
              <a:sym typeface="Boogalo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oogaloo"/>
              <a:buChar char="●"/>
            </a:pPr>
            <a:r>
              <a:rPr lang="en-GB" sz="2400">
                <a:latin typeface="Boogaloo"/>
                <a:ea typeface="Boogaloo"/>
                <a:cs typeface="Boogaloo"/>
                <a:sym typeface="Boogaloo"/>
              </a:rPr>
              <a:t>Walls poking out</a:t>
            </a:r>
            <a:endParaRPr sz="2400">
              <a:latin typeface="Boogaloo"/>
              <a:ea typeface="Boogaloo"/>
              <a:cs typeface="Boogaloo"/>
              <a:sym typeface="Boogalo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oogaloo"/>
              <a:buChar char="●"/>
            </a:pPr>
            <a:r>
              <a:rPr lang="en-GB" sz="2400">
                <a:latin typeface="Boogaloo"/>
                <a:ea typeface="Boogaloo"/>
                <a:cs typeface="Boogaloo"/>
                <a:sym typeface="Boogaloo"/>
              </a:rPr>
              <a:t>Inside Walls all scribble</a:t>
            </a:r>
            <a:endParaRPr sz="240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441" name="Google Shape;441;p53"/>
          <p:cNvSpPr txBox="1"/>
          <p:nvPr>
            <p:ph type="title"/>
          </p:nvPr>
        </p:nvSpPr>
        <p:spPr>
          <a:xfrm>
            <a:off x="1451000" y="4146703"/>
            <a:ext cx="2775000" cy="8178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Boogaloo"/>
                <a:ea typeface="Boogaloo"/>
                <a:cs typeface="Boogaloo"/>
                <a:sym typeface="Boogaloo"/>
              </a:rPr>
              <a:t>Walls too close</a:t>
            </a:r>
            <a:endParaRPr sz="3000"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/>
          <p:nvPr>
            <p:ph type="title"/>
          </p:nvPr>
        </p:nvSpPr>
        <p:spPr>
          <a:xfrm>
            <a:off x="1013175" y="33538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Boogaloo"/>
                <a:ea typeface="Boogaloo"/>
                <a:cs typeface="Boogaloo"/>
                <a:sym typeface="Boogaloo"/>
              </a:rPr>
              <a:t>Adding a Name</a:t>
            </a:r>
            <a:endParaRPr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447" name="Google Shape;4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10" y="1835939"/>
            <a:ext cx="4582475" cy="12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4"/>
          <p:cNvSpPr txBox="1"/>
          <p:nvPr>
            <p:ph idx="1" type="body"/>
          </p:nvPr>
        </p:nvSpPr>
        <p:spPr>
          <a:xfrm>
            <a:off x="1013183" y="1067344"/>
            <a:ext cx="4992000" cy="7686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900"/>
              </a:spcAft>
              <a:buNone/>
            </a:pPr>
            <a:r>
              <a:rPr lang="en-GB">
                <a:latin typeface="Boogaloo"/>
                <a:ea typeface="Boogaloo"/>
                <a:cs typeface="Boogaloo"/>
                <a:sym typeface="Boogaloo"/>
              </a:rPr>
              <a:t>Make sure your text dimensions are smaller than the wall  </a:t>
            </a:r>
            <a:endParaRPr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449" name="Google Shape;4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4600" y="1835952"/>
            <a:ext cx="2356064" cy="241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675" y="3388553"/>
            <a:ext cx="87630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4"/>
          <p:cNvSpPr txBox="1"/>
          <p:nvPr/>
        </p:nvSpPr>
        <p:spPr>
          <a:xfrm>
            <a:off x="290575" y="4304714"/>
            <a:ext cx="9834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1C4587"/>
                </a:solidFill>
                <a:latin typeface="Caveat"/>
                <a:ea typeface="Caveat"/>
                <a:cs typeface="Caveat"/>
                <a:sym typeface="Caveat"/>
              </a:rPr>
              <a:t>Set 90%</a:t>
            </a:r>
            <a:endParaRPr sz="2000">
              <a:solidFill>
                <a:srgbClr val="1C458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52" name="Google Shape;452;p54" title="Screenshot 2025-09-12 at 09.58.2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2425" y="3785020"/>
            <a:ext cx="4073851" cy="12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54"/>
          <p:cNvCxnSpPr/>
          <p:nvPr/>
        </p:nvCxnSpPr>
        <p:spPr>
          <a:xfrm>
            <a:off x="5104185" y="2499537"/>
            <a:ext cx="1105200" cy="621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4" name="Google Shape;454;p54"/>
          <p:cNvCxnSpPr/>
          <p:nvPr/>
        </p:nvCxnSpPr>
        <p:spPr>
          <a:xfrm flipH="1">
            <a:off x="4981175" y="3371075"/>
            <a:ext cx="556200" cy="474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555975" y="335381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a Hole</a:t>
            </a:r>
            <a:endParaRPr/>
          </a:p>
        </p:txBody>
      </p:sp>
      <p:sp>
        <p:nvSpPr>
          <p:cNvPr id="460" name="Google Shape;460;p55"/>
          <p:cNvSpPr txBox="1"/>
          <p:nvPr>
            <p:ph idx="1" type="body"/>
          </p:nvPr>
        </p:nvSpPr>
        <p:spPr>
          <a:xfrm>
            <a:off x="860775" y="1465475"/>
            <a:ext cx="1987800" cy="7686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900"/>
              </a:spcAft>
              <a:buNone/>
            </a:pPr>
            <a:r>
              <a:rPr lang="en-GB">
                <a:latin typeface="Poppins"/>
                <a:ea typeface="Poppins"/>
                <a:cs typeface="Poppins"/>
                <a:sym typeface="Poppins"/>
              </a:rPr>
              <a:t>Don’t do this!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1" name="Google Shape;461;p55"/>
          <p:cNvPicPr preferRelativeResize="0"/>
          <p:nvPr/>
        </p:nvPicPr>
        <p:blipFill rotWithShape="1">
          <a:blip r:embed="rId3">
            <a:alphaModFix/>
          </a:blip>
          <a:srcRect b="0" l="19335" r="0" t="26470"/>
          <a:stretch/>
        </p:blipFill>
        <p:spPr>
          <a:xfrm>
            <a:off x="266775" y="1991950"/>
            <a:ext cx="2581800" cy="187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5" title="Screenshot 2025-09-12 at 09.54.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487" y="1860299"/>
            <a:ext cx="3970670" cy="13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 title="Screenshot 2025-09-12 at 09.54.4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6019" y="3587642"/>
            <a:ext cx="3970670" cy="11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5" title="Screenshot 2025-09-12 at 09.55.33.png"/>
          <p:cNvPicPr preferRelativeResize="0"/>
          <p:nvPr/>
        </p:nvPicPr>
        <p:blipFill rotWithShape="1">
          <a:blip r:embed="rId6">
            <a:alphaModFix/>
          </a:blip>
          <a:srcRect b="19183" l="0" r="0" t="22754"/>
          <a:stretch/>
        </p:blipFill>
        <p:spPr>
          <a:xfrm>
            <a:off x="4444410" y="191050"/>
            <a:ext cx="1702376" cy="10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 title="Screenshot 2025-09-12 at 09.56.07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5724" y="765600"/>
            <a:ext cx="1530115" cy="1872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Google Shape;466;p55"/>
          <p:cNvCxnSpPr/>
          <p:nvPr/>
        </p:nvCxnSpPr>
        <p:spPr>
          <a:xfrm>
            <a:off x="3097450" y="1192400"/>
            <a:ext cx="28800" cy="38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5"/>
          <p:cNvCxnSpPr>
            <a:stCxn id="464" idx="3"/>
          </p:cNvCxnSpPr>
          <p:nvPr/>
        </p:nvCxnSpPr>
        <p:spPr>
          <a:xfrm>
            <a:off x="6146785" y="698650"/>
            <a:ext cx="1105200" cy="621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55"/>
          <p:cNvCxnSpPr/>
          <p:nvPr/>
        </p:nvCxnSpPr>
        <p:spPr>
          <a:xfrm flipH="1">
            <a:off x="6591485" y="2502375"/>
            <a:ext cx="945000" cy="602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6"/>
          <p:cNvSpPr txBox="1"/>
          <p:nvPr>
            <p:ph type="title"/>
          </p:nvPr>
        </p:nvSpPr>
        <p:spPr>
          <a:xfrm>
            <a:off x="232800" y="157556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Stages of Design….</a:t>
            </a:r>
            <a:endParaRPr/>
          </a:p>
        </p:txBody>
      </p:sp>
      <p:pic>
        <p:nvPicPr>
          <p:cNvPr id="474" name="Google Shape;4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450" y="1817451"/>
            <a:ext cx="1472625" cy="29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025" y="1817901"/>
            <a:ext cx="2652050" cy="24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6"/>
          <p:cNvPicPr preferRelativeResize="0"/>
          <p:nvPr/>
        </p:nvPicPr>
        <p:blipFill rotWithShape="1">
          <a:blip r:embed="rId5">
            <a:alphaModFix/>
          </a:blip>
          <a:srcRect b="0" l="0" r="46575" t="35554"/>
          <a:stretch/>
        </p:blipFill>
        <p:spPr>
          <a:xfrm>
            <a:off x="5862675" y="1917225"/>
            <a:ext cx="3357524" cy="22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6"/>
          <p:cNvSpPr txBox="1"/>
          <p:nvPr>
            <p:ph type="title"/>
          </p:nvPr>
        </p:nvSpPr>
        <p:spPr>
          <a:xfrm>
            <a:off x="842400" y="1071950"/>
            <a:ext cx="7158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478" name="Google Shape;478;p56"/>
          <p:cNvSpPr txBox="1"/>
          <p:nvPr>
            <p:ph type="title"/>
          </p:nvPr>
        </p:nvSpPr>
        <p:spPr>
          <a:xfrm>
            <a:off x="2671200" y="1139746"/>
            <a:ext cx="7158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</a:t>
            </a:r>
            <a:endParaRPr/>
          </a:p>
        </p:txBody>
      </p:sp>
      <p:sp>
        <p:nvSpPr>
          <p:cNvPr id="479" name="Google Shape;479;p56"/>
          <p:cNvSpPr txBox="1"/>
          <p:nvPr>
            <p:ph type="title"/>
          </p:nvPr>
        </p:nvSpPr>
        <p:spPr>
          <a:xfrm>
            <a:off x="6786000" y="911146"/>
            <a:ext cx="7158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cxnSp>
        <p:nvCxnSpPr>
          <p:cNvPr id="480" name="Google Shape;480;p56"/>
          <p:cNvCxnSpPr/>
          <p:nvPr/>
        </p:nvCxnSpPr>
        <p:spPr>
          <a:xfrm>
            <a:off x="2159925" y="941293"/>
            <a:ext cx="8400" cy="403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56"/>
          <p:cNvCxnSpPr/>
          <p:nvPr/>
        </p:nvCxnSpPr>
        <p:spPr>
          <a:xfrm>
            <a:off x="5588925" y="865093"/>
            <a:ext cx="8400" cy="403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" name="Google Shape;482;p56"/>
          <p:cNvCxnSpPr/>
          <p:nvPr/>
        </p:nvCxnSpPr>
        <p:spPr>
          <a:xfrm>
            <a:off x="2062025" y="4633775"/>
            <a:ext cx="949800" cy="11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3" name="Google Shape;483;p56"/>
          <p:cNvCxnSpPr/>
          <p:nvPr/>
        </p:nvCxnSpPr>
        <p:spPr>
          <a:xfrm>
            <a:off x="5643425" y="4786175"/>
            <a:ext cx="949800" cy="11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/>
          <p:nvPr>
            <p:ph type="title"/>
          </p:nvPr>
        </p:nvSpPr>
        <p:spPr>
          <a:xfrm>
            <a:off x="232800" y="157556"/>
            <a:ext cx="74592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Stages of Design….</a:t>
            </a:r>
            <a:endParaRPr/>
          </a:p>
        </p:txBody>
      </p:sp>
      <p:sp>
        <p:nvSpPr>
          <p:cNvPr id="489" name="Google Shape;489;p57"/>
          <p:cNvSpPr txBox="1"/>
          <p:nvPr>
            <p:ph type="title"/>
          </p:nvPr>
        </p:nvSpPr>
        <p:spPr>
          <a:xfrm>
            <a:off x="842400" y="1071950"/>
            <a:ext cx="7158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490" name="Google Shape;490;p57"/>
          <p:cNvSpPr txBox="1"/>
          <p:nvPr>
            <p:ph type="title"/>
          </p:nvPr>
        </p:nvSpPr>
        <p:spPr>
          <a:xfrm>
            <a:off x="3890400" y="1063546"/>
            <a:ext cx="7158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  <p:sp>
        <p:nvSpPr>
          <p:cNvPr id="491" name="Google Shape;491;p57"/>
          <p:cNvSpPr txBox="1"/>
          <p:nvPr>
            <p:ph type="title"/>
          </p:nvPr>
        </p:nvSpPr>
        <p:spPr>
          <a:xfrm>
            <a:off x="6786000" y="911146"/>
            <a:ext cx="715800" cy="672900"/>
          </a:xfrm>
          <a:prstGeom prst="rect">
            <a:avLst/>
          </a:prstGeom>
        </p:spPr>
        <p:txBody>
          <a:bodyPr anchorCtr="0" anchor="b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endParaRPr/>
          </a:p>
        </p:txBody>
      </p:sp>
      <p:pic>
        <p:nvPicPr>
          <p:cNvPr id="492" name="Google Shape;492;p57" title="Screenshot 2025-09-12 at 09.41.0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48" y="1986350"/>
            <a:ext cx="2194275" cy="223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7" title="Screenshot 2025-09-12 at 09.40.4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278" y="1860300"/>
            <a:ext cx="2328625" cy="231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7" title="Screenshot 2025-09-12 at 09.40.5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6154" y="2082146"/>
            <a:ext cx="3237121" cy="20428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57"/>
          <p:cNvCxnSpPr/>
          <p:nvPr/>
        </p:nvCxnSpPr>
        <p:spPr>
          <a:xfrm>
            <a:off x="5588925" y="865093"/>
            <a:ext cx="8400" cy="403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7"/>
          <p:cNvCxnSpPr/>
          <p:nvPr/>
        </p:nvCxnSpPr>
        <p:spPr>
          <a:xfrm>
            <a:off x="2693325" y="1017493"/>
            <a:ext cx="8400" cy="403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idx="1" type="body"/>
          </p:nvPr>
        </p:nvSpPr>
        <p:spPr>
          <a:xfrm>
            <a:off x="403575" y="551074"/>
            <a:ext cx="7459200" cy="3964500"/>
          </a:xfrm>
          <a:prstGeom prst="rect">
            <a:avLst/>
          </a:prstGeom>
        </p:spPr>
        <p:txBody>
          <a:bodyPr anchorCtr="0" anchor="t" bIns="109950" lIns="109950" spcFirstLastPara="1" rIns="109950" wrap="square" tIns="1099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600" u="sng">
                <a:latin typeface="Boogaloo"/>
                <a:ea typeface="Boogaloo"/>
                <a:cs typeface="Boogaloo"/>
                <a:sym typeface="Boogaloo"/>
              </a:rPr>
              <a:t>Learning Objectives</a:t>
            </a:r>
            <a:endParaRPr b="1" sz="5600" u="sng">
              <a:latin typeface="Boogaloo"/>
              <a:ea typeface="Boogaloo"/>
              <a:cs typeface="Boogaloo"/>
              <a:sym typeface="Boogaloo"/>
            </a:endParaRPr>
          </a:p>
          <a:p>
            <a:pPr indent="-406400" lvl="0" marL="457200" rtl="0" algn="l">
              <a:spcBef>
                <a:spcPts val="1900"/>
              </a:spcBef>
              <a:spcAft>
                <a:spcPts val="0"/>
              </a:spcAft>
              <a:buSzPts val="2800"/>
              <a:buFont typeface="Boogaloo"/>
              <a:buChar char="●"/>
            </a:pPr>
            <a:r>
              <a:rPr lang="en-GB" sz="2800">
                <a:latin typeface="Boogaloo"/>
                <a:ea typeface="Boogaloo"/>
                <a:cs typeface="Boogaloo"/>
                <a:sym typeface="Boogaloo"/>
              </a:rPr>
              <a:t>Design and create a functional 3D maze for 3D printing</a:t>
            </a:r>
            <a:endParaRPr sz="2800">
              <a:latin typeface="Boogaloo"/>
              <a:ea typeface="Boogaloo"/>
              <a:cs typeface="Boogaloo"/>
              <a:sym typeface="Boogalo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Boogaloo"/>
              <a:buChar char="●"/>
            </a:pPr>
            <a:r>
              <a:rPr lang="en-GB" sz="2800">
                <a:latin typeface="Boogaloo"/>
                <a:ea typeface="Boogaloo"/>
                <a:cs typeface="Boogaloo"/>
                <a:sym typeface="Boogaloo"/>
              </a:rPr>
              <a:t>Apply precise measurement and spacing techniques</a:t>
            </a:r>
            <a:endParaRPr sz="2800">
              <a:latin typeface="Boogaloo"/>
              <a:ea typeface="Boogaloo"/>
              <a:cs typeface="Boogaloo"/>
              <a:sym typeface="Boogalo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Boogaloo"/>
              <a:buChar char="●"/>
            </a:pPr>
            <a:r>
              <a:rPr lang="en-GB" sz="2800">
                <a:latin typeface="Boogaloo"/>
                <a:ea typeface="Boogaloo"/>
                <a:cs typeface="Boogaloo"/>
                <a:sym typeface="Boogaloo"/>
              </a:rPr>
              <a:t>Demonstrate advanced TinkerCAD skills</a:t>
            </a:r>
            <a:endParaRPr sz="2800">
              <a:latin typeface="Boogaloo"/>
              <a:ea typeface="Boogaloo"/>
              <a:cs typeface="Boogaloo"/>
              <a:sym typeface="Boogalo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Boogaloo"/>
              <a:buChar char="●"/>
            </a:pPr>
            <a:r>
              <a:rPr lang="en-GB" sz="2800">
                <a:latin typeface="Boogaloo"/>
                <a:ea typeface="Boogaloo"/>
                <a:cs typeface="Boogaloo"/>
                <a:sym typeface="Boogaloo"/>
              </a:rPr>
              <a:t>Prepare design files for sharing and printing</a:t>
            </a:r>
            <a:endParaRPr sz="2800"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/>
          <p:nvPr/>
        </p:nvSpPr>
        <p:spPr>
          <a:xfrm>
            <a:off x="267525" y="750718"/>
            <a:ext cx="4161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Alexandria"/>
              <a:buNone/>
            </a:pPr>
            <a:r>
              <a:rPr i="0" lang="en-GB" sz="32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TinkerCad Maze Project</a:t>
            </a:r>
            <a:endParaRPr i="0" sz="32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28" name="Google Shape;228;p35"/>
          <p:cNvSpPr/>
          <p:nvPr/>
        </p:nvSpPr>
        <p:spPr>
          <a:xfrm>
            <a:off x="191319" y="110877"/>
            <a:ext cx="45822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rPr i="0" lang="en-GB" sz="26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Lesson 1 - TinkerCad Skills Recap</a:t>
            </a:r>
            <a:endParaRPr i="0" sz="26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191319" y="1363638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1" i="0" lang="en-GB" sz="18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Activity:</a:t>
            </a:r>
            <a:endParaRPr i="0" sz="18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30" name="Google Shape;230;p35"/>
          <p:cNvSpPr/>
          <p:nvPr/>
        </p:nvSpPr>
        <p:spPr>
          <a:xfrm>
            <a:off x="191319" y="1806550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Join the TinkerCad classroom</a:t>
            </a:r>
            <a:endParaRPr i="0" sz="15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191319" y="2291953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Open a new TinkerCad Project</a:t>
            </a:r>
            <a:endParaRPr i="0" sz="15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32" name="Google Shape;232;p35"/>
          <p:cNvSpPr/>
          <p:nvPr/>
        </p:nvSpPr>
        <p:spPr>
          <a:xfrm>
            <a:off x="191319" y="2777356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Enter TinkerCad from Google Classroom</a:t>
            </a:r>
            <a:endParaRPr i="0" sz="15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33" name="Google Shape;233;p35"/>
          <p:cNvSpPr/>
          <p:nvPr/>
        </p:nvSpPr>
        <p:spPr>
          <a:xfrm>
            <a:off x="191319" y="3338959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Look at the Tutorial Page</a:t>
            </a:r>
            <a:endParaRPr i="0" sz="15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34" name="Google Shape;234;p35"/>
          <p:cNvSpPr/>
          <p:nvPr/>
        </p:nvSpPr>
        <p:spPr>
          <a:xfrm>
            <a:off x="191319" y="3824362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Watch the videos to learn/recap TinkerCad skills</a:t>
            </a:r>
            <a:endParaRPr i="0" sz="15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35" name="Google Shape;235;p35"/>
          <p:cNvSpPr/>
          <p:nvPr/>
        </p:nvSpPr>
        <p:spPr>
          <a:xfrm>
            <a:off x="191319" y="4233565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Practice: Move, Rotate, Scale, Duplicate tools</a:t>
            </a:r>
            <a:endParaRPr i="0" sz="15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191319" y="4642768"/>
            <a:ext cx="4722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Create 3 simple shapes and practice grouping them</a:t>
            </a:r>
            <a:endParaRPr i="0" sz="15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237" name="Google Shape;237;p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350" y="0"/>
            <a:ext cx="2217126" cy="23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202" y="2571748"/>
            <a:ext cx="2544575" cy="24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/>
          <p:nvPr/>
        </p:nvSpPr>
        <p:spPr>
          <a:xfrm>
            <a:off x="496119" y="357113"/>
            <a:ext cx="4228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rPr i="0" lang="en-GB" sz="27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Lesson 2 - Create Outer Frame</a:t>
            </a:r>
            <a:endParaRPr i="0" sz="27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496119" y="1251943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1" i="0" lang="en-GB" sz="24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Activity:</a:t>
            </a:r>
            <a:endParaRPr i="0" sz="24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46" name="Google Shape;246;p36"/>
          <p:cNvSpPr/>
          <p:nvPr/>
        </p:nvSpPr>
        <p:spPr>
          <a:xfrm>
            <a:off x="419919" y="2228255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Create new design project named "Your Name - Maze"</a:t>
            </a:r>
            <a:endParaRPr i="0" sz="21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419919" y="2561258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Build outer frame using Box tool (90mm x 90mm x 20mm)</a:t>
            </a:r>
            <a:endParaRPr i="0" sz="21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419919" y="3046661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Create wall strips (90mm x 2mm x 20mm)</a:t>
            </a:r>
            <a:endParaRPr i="0" sz="21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49" name="Google Shape;249;p36"/>
          <p:cNvSpPr/>
          <p:nvPr/>
        </p:nvSpPr>
        <p:spPr>
          <a:xfrm>
            <a:off x="419919" y="3379664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Duplicate wall, rotate 90°, position to form complete frame</a:t>
            </a:r>
            <a:endParaRPr i="0" sz="21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419919" y="4017466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Group outer frame together and lock it</a:t>
            </a:r>
            <a:endParaRPr i="0" sz="21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419919" y="4350469"/>
            <a:ext cx="81519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15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00"/>
              <a:buFont typeface="Boogaloo"/>
              <a:buChar char="•"/>
            </a:pPr>
            <a:r>
              <a:rPr i="0" lang="en-GB" sz="21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Measure to confirm exact 90mm x 90mm dimensions</a:t>
            </a:r>
            <a:endParaRPr i="0" sz="21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252" name="Google Shape;252;p36" title="Screenshot 2025-09-17 at 14.58.2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470" y="92429"/>
            <a:ext cx="2922550" cy="24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4496625" y="1704896"/>
            <a:ext cx="1026900" cy="5220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84"/>
              </a:spcAft>
              <a:buNone/>
            </a:pPr>
            <a:r>
              <a:rPr b="1" lang="en-GB" sz="2734">
                <a:latin typeface="Boogaloo"/>
                <a:ea typeface="Boogaloo"/>
                <a:cs typeface="Boogaloo"/>
                <a:sym typeface="Boogaloo"/>
              </a:rPr>
              <a:t>90mm</a:t>
            </a:r>
            <a:endParaRPr b="1" sz="2734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6568733" y="3861408"/>
            <a:ext cx="1104000" cy="522000"/>
          </a:xfrm>
          <a:prstGeom prst="rect">
            <a:avLst/>
          </a:prstGeom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484"/>
              </a:spcAft>
              <a:buNone/>
            </a:pPr>
            <a:r>
              <a:rPr b="1" lang="en-GB" sz="2734">
                <a:latin typeface="Boogaloo"/>
                <a:ea typeface="Boogaloo"/>
                <a:cs typeface="Boogaloo"/>
                <a:sym typeface="Boogaloo"/>
              </a:rPr>
              <a:t>90mm</a:t>
            </a:r>
            <a:endParaRPr b="1" sz="2734"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" y="500498"/>
            <a:ext cx="3303880" cy="386534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293005" y="148539"/>
            <a:ext cx="2503800" cy="537300"/>
          </a:xfrm>
          <a:prstGeom prst="rect">
            <a:avLst/>
          </a:prstGeom>
        </p:spPr>
        <p:txBody>
          <a:bodyPr anchorCtr="0" anchor="t" bIns="73500" lIns="73500" spcFirstLastPara="1" rIns="73500" wrap="square" tIns="7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28"/>
              </a:spcAft>
              <a:buNone/>
            </a:pPr>
            <a:r>
              <a:rPr b="1" lang="en-GB" sz="2814">
                <a:latin typeface="Boogaloo"/>
                <a:ea typeface="Boogaloo"/>
                <a:cs typeface="Boogaloo"/>
                <a:sym typeface="Boogaloo"/>
              </a:rPr>
              <a:t>Wall height: 20mm</a:t>
            </a:r>
            <a:endParaRPr b="1" sz="2814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61" name="Google Shape;261;p37"/>
          <p:cNvSpPr txBox="1"/>
          <p:nvPr>
            <p:ph idx="1" type="body"/>
          </p:nvPr>
        </p:nvSpPr>
        <p:spPr>
          <a:xfrm>
            <a:off x="1252946" y="3588244"/>
            <a:ext cx="2503800" cy="537300"/>
          </a:xfrm>
          <a:prstGeom prst="rect">
            <a:avLst/>
          </a:prstGeom>
        </p:spPr>
        <p:txBody>
          <a:bodyPr anchorCtr="0" anchor="t" bIns="73500" lIns="73500" spcFirstLastPara="1" rIns="73500" wrap="square" tIns="7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28"/>
              </a:spcAft>
              <a:buNone/>
            </a:pPr>
            <a:r>
              <a:rPr b="1" lang="en-GB" sz="2814">
                <a:latin typeface="Boogaloo"/>
                <a:ea typeface="Boogaloo"/>
                <a:cs typeface="Boogaloo"/>
                <a:sym typeface="Boogaloo"/>
              </a:rPr>
              <a:t>Wall width: 2mm</a:t>
            </a:r>
            <a:endParaRPr b="1" sz="2814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2081072" y="2484109"/>
            <a:ext cx="1056900" cy="537300"/>
          </a:xfrm>
          <a:prstGeom prst="rect">
            <a:avLst/>
          </a:prstGeom>
        </p:spPr>
        <p:txBody>
          <a:bodyPr anchorCtr="0" anchor="t" bIns="73500" lIns="73500" spcFirstLastPara="1" rIns="73500" wrap="square" tIns="73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28"/>
              </a:spcAft>
              <a:buNone/>
            </a:pPr>
            <a:r>
              <a:rPr b="1" lang="en-GB" sz="2814">
                <a:latin typeface="Boogaloo"/>
                <a:ea typeface="Boogaloo"/>
                <a:cs typeface="Boogaloo"/>
                <a:sym typeface="Boogaloo"/>
              </a:rPr>
              <a:t>90mm</a:t>
            </a:r>
            <a:endParaRPr b="1" sz="2814">
              <a:latin typeface="Boogaloo"/>
              <a:ea typeface="Boogaloo"/>
              <a:cs typeface="Boogaloo"/>
              <a:sym typeface="Boogaloo"/>
            </a:endParaRPr>
          </a:p>
        </p:txBody>
      </p:sp>
      <p:cxnSp>
        <p:nvCxnSpPr>
          <p:cNvPr id="263" name="Google Shape;263;p37"/>
          <p:cNvCxnSpPr/>
          <p:nvPr/>
        </p:nvCxnSpPr>
        <p:spPr>
          <a:xfrm>
            <a:off x="4217325" y="407893"/>
            <a:ext cx="8400" cy="403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 b="0" l="0" r="46575" t="35554"/>
          <a:stretch/>
        </p:blipFill>
        <p:spPr>
          <a:xfrm>
            <a:off x="5646400" y="1238750"/>
            <a:ext cx="3357524" cy="22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/>
          <p:nvPr/>
        </p:nvSpPr>
        <p:spPr>
          <a:xfrm>
            <a:off x="495953" y="217700"/>
            <a:ext cx="6628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Alexandria"/>
              <a:buNone/>
            </a:pPr>
            <a:r>
              <a:rPr i="0" lang="en-GB" sz="3100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Lesson 3 - Add Basic Interior Walls</a:t>
            </a:r>
            <a:endParaRPr i="0" sz="3100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71" name="Google Shape;271;p38"/>
          <p:cNvSpPr/>
          <p:nvPr/>
        </p:nvSpPr>
        <p:spPr>
          <a:xfrm>
            <a:off x="2782127" y="917074"/>
            <a:ext cx="6020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85"/>
              <a:buFont typeface="Nobile"/>
              <a:buNone/>
            </a:pPr>
            <a:r>
              <a:rPr b="1" i="0" lang="en-GB" sz="2149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Activity:</a:t>
            </a:r>
            <a:endParaRPr i="0" sz="2149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72" name="Google Shape;272;p38"/>
          <p:cNvSpPr/>
          <p:nvPr/>
        </p:nvSpPr>
        <p:spPr>
          <a:xfrm>
            <a:off x="2782127" y="1329235"/>
            <a:ext cx="60201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1855" lvl="0" marL="2751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67"/>
              <a:buFont typeface="Boogaloo"/>
              <a:buChar char="•"/>
            </a:pPr>
            <a:r>
              <a:rPr i="0" lang="en-GB" sz="2166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Create first interior wall (length varies x 2mm x 20mm)</a:t>
            </a:r>
            <a:endParaRPr i="0" sz="2166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73" name="Google Shape;273;p38"/>
          <p:cNvSpPr/>
          <p:nvPr/>
        </p:nvSpPr>
        <p:spPr>
          <a:xfrm>
            <a:off x="2782127" y="2073134"/>
            <a:ext cx="60201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1855" lvl="0" marL="2751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67"/>
              <a:buFont typeface="Boogaloo"/>
              <a:buChar char="•"/>
            </a:pPr>
            <a:r>
              <a:rPr i="0" lang="en-GB" sz="2166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Attach wall to outer frame - must touch an outer wall</a:t>
            </a:r>
            <a:endParaRPr i="0" sz="2166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74" name="Google Shape;274;p38"/>
          <p:cNvSpPr/>
          <p:nvPr/>
        </p:nvSpPr>
        <p:spPr>
          <a:xfrm>
            <a:off x="2782127" y="2706491"/>
            <a:ext cx="6020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1855" lvl="0" marL="2751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67"/>
              <a:buFont typeface="Boogaloo"/>
              <a:buChar char="•"/>
            </a:pPr>
            <a:r>
              <a:rPr i="0" lang="en-GB" sz="2166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Practice rotating walls at exactly 90° or 45° only</a:t>
            </a:r>
            <a:endParaRPr i="0" sz="2166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75" name="Google Shape;275;p38"/>
          <p:cNvSpPr/>
          <p:nvPr/>
        </p:nvSpPr>
        <p:spPr>
          <a:xfrm>
            <a:off x="2782127" y="3359555"/>
            <a:ext cx="6020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1855" lvl="0" marL="2751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67"/>
              <a:buFont typeface="Boogaloo"/>
              <a:buChar char="•"/>
            </a:pPr>
            <a:r>
              <a:rPr i="0" lang="en-GB" sz="2166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Add 2-3 more interior walls</a:t>
            </a:r>
            <a:endParaRPr i="0" sz="2166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76" name="Google Shape;276;p38"/>
          <p:cNvSpPr/>
          <p:nvPr/>
        </p:nvSpPr>
        <p:spPr>
          <a:xfrm>
            <a:off x="2782127" y="3936420"/>
            <a:ext cx="6020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1855" lvl="0" marL="2751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67"/>
              <a:buFont typeface="Boogaloo"/>
              <a:buChar char="•"/>
            </a:pPr>
            <a:r>
              <a:rPr i="0" lang="en-GB" sz="2166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Check: Leave exactly 10mm space between all walls</a:t>
            </a:r>
            <a:endParaRPr i="0" sz="2166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77" name="Google Shape;277;p38"/>
          <p:cNvSpPr/>
          <p:nvPr/>
        </p:nvSpPr>
        <p:spPr>
          <a:xfrm>
            <a:off x="2782127" y="4513284"/>
            <a:ext cx="6020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1855" lvl="0" marL="27519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167"/>
              <a:buFont typeface="Boogaloo"/>
              <a:buChar char="•"/>
            </a:pPr>
            <a:r>
              <a:rPr i="0" lang="en-GB" sz="2166" u="none" cap="none" strike="noStrike">
                <a:solidFill>
                  <a:srgbClr val="0B5394"/>
                </a:solidFill>
                <a:latin typeface="Boogaloo"/>
                <a:ea typeface="Boogaloo"/>
                <a:cs typeface="Boogaloo"/>
                <a:sym typeface="Boogaloo"/>
              </a:rPr>
              <a:t>Group interior walls with outer frame</a:t>
            </a:r>
            <a:endParaRPr i="0" sz="2166" u="none" cap="none" strike="noStrike">
              <a:solidFill>
                <a:srgbClr val="0B5394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278" name="Google Shape;278;p38" title="Screenshot 2025-09-17 at 14.58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5" y="917072"/>
            <a:ext cx="2248187" cy="2248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600" y="3055659"/>
            <a:ext cx="1538636" cy="180011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8"/>
          <p:cNvSpPr txBox="1"/>
          <p:nvPr>
            <p:ph idx="4294967295" type="body"/>
          </p:nvPr>
        </p:nvSpPr>
        <p:spPr>
          <a:xfrm>
            <a:off x="654778" y="2891750"/>
            <a:ext cx="1166100" cy="250500"/>
          </a:xfrm>
          <a:prstGeom prst="rect">
            <a:avLst/>
          </a:prstGeom>
        </p:spPr>
        <p:txBody>
          <a:bodyPr anchorCtr="0" anchor="t" bIns="34225" lIns="34225" spcFirstLastPara="1" rIns="34225" wrap="square" tIns="3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11"/>
              </a:spcAft>
              <a:buNone/>
            </a:pPr>
            <a:r>
              <a:rPr b="1" lang="en-GB" sz="1310">
                <a:latin typeface="Boogaloo"/>
                <a:ea typeface="Boogaloo"/>
                <a:cs typeface="Boogaloo"/>
                <a:sym typeface="Boogaloo"/>
              </a:rPr>
              <a:t>Wall height: 20mm</a:t>
            </a:r>
            <a:endParaRPr b="1" sz="131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81" name="Google Shape;281;p38"/>
          <p:cNvSpPr txBox="1"/>
          <p:nvPr>
            <p:ph idx="4294967295" type="body"/>
          </p:nvPr>
        </p:nvSpPr>
        <p:spPr>
          <a:xfrm>
            <a:off x="1101832" y="4493642"/>
            <a:ext cx="1166100" cy="250500"/>
          </a:xfrm>
          <a:prstGeom prst="rect">
            <a:avLst/>
          </a:prstGeom>
        </p:spPr>
        <p:txBody>
          <a:bodyPr anchorCtr="0" anchor="t" bIns="34225" lIns="34225" spcFirstLastPara="1" rIns="34225" wrap="square" tIns="3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11"/>
              </a:spcAft>
              <a:buNone/>
            </a:pPr>
            <a:r>
              <a:rPr b="1" lang="en-GB" sz="1310">
                <a:latin typeface="Boogaloo"/>
                <a:ea typeface="Boogaloo"/>
                <a:cs typeface="Boogaloo"/>
                <a:sym typeface="Boogaloo"/>
              </a:rPr>
              <a:t>Wall width: 2mm</a:t>
            </a:r>
            <a:endParaRPr b="1" sz="1310"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82" name="Google Shape;282;p38"/>
          <p:cNvSpPr txBox="1"/>
          <p:nvPr>
            <p:ph idx="4294967295" type="body"/>
          </p:nvPr>
        </p:nvSpPr>
        <p:spPr>
          <a:xfrm>
            <a:off x="1487498" y="3979439"/>
            <a:ext cx="492000" cy="250500"/>
          </a:xfrm>
          <a:prstGeom prst="rect">
            <a:avLst/>
          </a:prstGeom>
        </p:spPr>
        <p:txBody>
          <a:bodyPr anchorCtr="0" anchor="t" bIns="34225" lIns="34225" spcFirstLastPara="1" rIns="34225" wrap="square" tIns="34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711"/>
              </a:spcAft>
              <a:buNone/>
            </a:pPr>
            <a:r>
              <a:rPr b="1" lang="en-GB" sz="1310">
                <a:latin typeface="Boogaloo"/>
                <a:ea typeface="Boogaloo"/>
                <a:cs typeface="Boogaloo"/>
                <a:sym typeface="Boogaloo"/>
              </a:rPr>
              <a:t>90mm</a:t>
            </a:r>
            <a:endParaRPr b="1" sz="1310">
              <a:latin typeface="Boogaloo"/>
              <a:ea typeface="Boogaloo"/>
              <a:cs typeface="Boogaloo"/>
              <a:sym typeface="Boogalo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88" name="Google Shape;2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6" cy="16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/>
          <p:nvPr/>
        </p:nvSpPr>
        <p:spPr>
          <a:xfrm>
            <a:off x="462707" y="1830958"/>
            <a:ext cx="821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9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i="0" lang="en-GB" sz="2500" u="none" cap="none" strike="noStrike">
                <a:solidFill>
                  <a:srgbClr val="4A86E8"/>
                </a:solidFill>
                <a:latin typeface="Boogaloo"/>
                <a:ea typeface="Boogaloo"/>
                <a:cs typeface="Boogaloo"/>
                <a:sym typeface="Boogaloo"/>
              </a:rPr>
              <a:t>Lesson 4 - Skills Practice &amp; Ball Testing</a:t>
            </a:r>
            <a:endParaRPr i="0" sz="2500" u="none" cap="none" strike="noStrike">
              <a:solidFill>
                <a:srgbClr val="4A86E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462707" y="2548831"/>
            <a:ext cx="821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9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300"/>
              <a:buFont typeface="Nobile"/>
              <a:buNone/>
            </a:pPr>
            <a:r>
              <a:rPr b="1" i="0" lang="en-GB" sz="1300" u="none" cap="none" strike="noStrike">
                <a:solidFill>
                  <a:srgbClr val="4A86E8"/>
                </a:solidFill>
                <a:latin typeface="Boogaloo"/>
                <a:ea typeface="Boogaloo"/>
                <a:cs typeface="Boogaloo"/>
                <a:sym typeface="Boogaloo"/>
              </a:rPr>
              <a:t>Activity:</a:t>
            </a:r>
            <a:endParaRPr i="0" sz="1300" u="none" cap="none" strike="noStrike">
              <a:solidFill>
                <a:srgbClr val="4A86E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462707" y="2961903"/>
            <a:ext cx="821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4A86E8"/>
                </a:solidFill>
                <a:latin typeface="Boogaloo"/>
                <a:ea typeface="Boogaloo"/>
                <a:cs typeface="Boogaloo"/>
                <a:sym typeface="Boogaloo"/>
              </a:rPr>
              <a:t>Create test ball (5mm x 5mm x 5mm sphere)</a:t>
            </a:r>
            <a:endParaRPr i="0" sz="1500" u="none" cap="none" strike="noStrike">
              <a:solidFill>
                <a:srgbClr val="4A86E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462707" y="3272507"/>
            <a:ext cx="821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4A86E8"/>
                </a:solidFill>
                <a:latin typeface="Boogaloo"/>
                <a:ea typeface="Boogaloo"/>
                <a:cs typeface="Boogaloo"/>
                <a:sym typeface="Boogaloo"/>
              </a:rPr>
              <a:t>Place ball in maze and test if it fits through gaps</a:t>
            </a:r>
            <a:endParaRPr i="0" sz="1500" u="none" cap="none" strike="noStrike">
              <a:solidFill>
                <a:srgbClr val="4A86E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462707" y="3583111"/>
            <a:ext cx="821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4A86E8"/>
                </a:solidFill>
                <a:latin typeface="Boogaloo"/>
                <a:ea typeface="Boogaloo"/>
                <a:cs typeface="Boogaloo"/>
                <a:sym typeface="Boogaloo"/>
              </a:rPr>
              <a:t>Practice Challenge: Create perfect 90° corner joint</a:t>
            </a:r>
            <a:endParaRPr i="0" sz="1500" u="none" cap="none" strike="noStrike">
              <a:solidFill>
                <a:srgbClr val="4A86E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462707" y="3893716"/>
            <a:ext cx="821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4A86E8"/>
                </a:solidFill>
                <a:latin typeface="Boogaloo"/>
                <a:ea typeface="Boogaloo"/>
                <a:cs typeface="Boogaloo"/>
                <a:sym typeface="Boogaloo"/>
              </a:rPr>
              <a:t>Rotate walls using exact degree measurements</a:t>
            </a:r>
            <a:endParaRPr i="0" sz="1500" u="none" cap="none" strike="noStrike">
              <a:solidFill>
                <a:srgbClr val="4A86E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462707" y="4204320"/>
            <a:ext cx="821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4A86E8"/>
                </a:solidFill>
                <a:latin typeface="Boogaloo"/>
                <a:ea typeface="Boogaloo"/>
                <a:cs typeface="Boogaloo"/>
                <a:sym typeface="Boogaloo"/>
              </a:rPr>
              <a:t>Test: Ball should move freely with 10mm spacing</a:t>
            </a:r>
            <a:endParaRPr i="0" sz="1500" u="none" cap="none" strike="noStrike">
              <a:solidFill>
                <a:srgbClr val="4A86E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462707" y="4514924"/>
            <a:ext cx="82185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15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500"/>
              <a:buFont typeface="Boogaloo"/>
              <a:buChar char="•"/>
            </a:pPr>
            <a:r>
              <a:rPr i="0" lang="en-GB" sz="1500" u="none" cap="none" strike="noStrike">
                <a:solidFill>
                  <a:srgbClr val="4A86E8"/>
                </a:solidFill>
                <a:latin typeface="Boogaloo"/>
                <a:ea typeface="Boogaloo"/>
                <a:cs typeface="Boogaloo"/>
                <a:sym typeface="Boogaloo"/>
              </a:rPr>
              <a:t>Fix any walls that are too close together</a:t>
            </a:r>
            <a:endParaRPr i="0" sz="1500" u="none" cap="none" strike="noStrike">
              <a:solidFill>
                <a:srgbClr val="4A86E8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297" name="Google Shape;297;p39" title="Screenshot 2025-09-17 at 15.00.2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347" y="1579375"/>
            <a:ext cx="3372142" cy="325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/>
          <p:nvPr/>
        </p:nvSpPr>
        <p:spPr>
          <a:xfrm>
            <a:off x="2553527" y="238426"/>
            <a:ext cx="6220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44"/>
              <a:buFont typeface="Nobile"/>
              <a:buNone/>
            </a:pPr>
            <a:r>
              <a:rPr i="0" lang="en-GB" sz="2844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Lesson 5 - Controlled Complexity</a:t>
            </a:r>
            <a:endParaRPr i="0" sz="2844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2553527" y="821817"/>
            <a:ext cx="6220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44"/>
              <a:buFont typeface="Nobile"/>
              <a:buNone/>
            </a:pPr>
            <a:r>
              <a:rPr b="1" i="0" lang="en-GB" sz="2644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Activity:</a:t>
            </a:r>
            <a:endParaRPr i="0" sz="2644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2553527" y="1405208"/>
            <a:ext cx="6220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541" lvl="0" marL="2843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249"/>
              <a:buFont typeface="Boogaloo"/>
              <a:buChar char="•"/>
            </a:pPr>
            <a:r>
              <a:rPr i="0" lang="en-GB" sz="2248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Add maximum 3 more interior walls to your design</a:t>
            </a:r>
            <a:endParaRPr i="0" sz="2248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06" name="Google Shape;306;p40"/>
          <p:cNvSpPr/>
          <p:nvPr/>
        </p:nvSpPr>
        <p:spPr>
          <a:xfrm>
            <a:off x="2553527" y="1843829"/>
            <a:ext cx="6220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541" lvl="0" marL="2843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249"/>
              <a:buFont typeface="Boogaloo"/>
              <a:buChar char="•"/>
            </a:pPr>
            <a:r>
              <a:rPr i="0" lang="en-GB" sz="2248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Each new wall must connect to existing walls</a:t>
            </a:r>
            <a:endParaRPr i="0" sz="2248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07" name="Google Shape;307;p40"/>
          <p:cNvSpPr/>
          <p:nvPr/>
        </p:nvSpPr>
        <p:spPr>
          <a:xfrm>
            <a:off x="2553527" y="2282451"/>
            <a:ext cx="6220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541" lvl="0" marL="2843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249"/>
              <a:buFont typeface="Boogaloo"/>
              <a:buChar char="•"/>
            </a:pPr>
            <a:r>
              <a:rPr i="0" lang="en-GB" sz="2248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Use practiced rotation skills (90° or 45° only)</a:t>
            </a:r>
            <a:endParaRPr i="0" sz="2248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08" name="Google Shape;308;p40"/>
          <p:cNvSpPr/>
          <p:nvPr/>
        </p:nvSpPr>
        <p:spPr>
          <a:xfrm>
            <a:off x="2553527" y="3102072"/>
            <a:ext cx="6220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49"/>
              <a:buFont typeface="Nobile"/>
              <a:buNone/>
            </a:pPr>
            <a:r>
              <a:rPr b="1" i="0" lang="en-GB" sz="2248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CHECKPOINT:</a:t>
            </a:r>
            <a:r>
              <a:rPr i="0" lang="en-GB" sz="2248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 Test ball navigation before adding more</a:t>
            </a:r>
            <a:endParaRPr i="0" sz="2248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09" name="Google Shape;309;p40"/>
          <p:cNvSpPr/>
          <p:nvPr/>
        </p:nvSpPr>
        <p:spPr>
          <a:xfrm>
            <a:off x="2553527" y="3914036"/>
            <a:ext cx="6220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541" lvl="0" marL="2843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249"/>
              <a:buFont typeface="Boogaloo"/>
              <a:buChar char="•"/>
            </a:pPr>
            <a:r>
              <a:rPr i="0" lang="en-GB" sz="2248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Create one dead end and one clear path</a:t>
            </a:r>
            <a:endParaRPr i="0" sz="2248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sp>
        <p:nvSpPr>
          <p:cNvPr id="310" name="Google Shape;310;p40"/>
          <p:cNvSpPr/>
          <p:nvPr/>
        </p:nvSpPr>
        <p:spPr>
          <a:xfrm>
            <a:off x="2553527" y="4352658"/>
            <a:ext cx="62208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3541" lvl="0" marL="284377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5C73E6"/>
              </a:buClr>
              <a:buSzPts val="2249"/>
              <a:buFont typeface="Boogaloo"/>
              <a:buChar char="•"/>
            </a:pPr>
            <a:r>
              <a:rPr i="0" lang="en-GB" sz="2248" u="none" cap="none" strike="noStrike">
                <a:solidFill>
                  <a:srgbClr val="5C73E6"/>
                </a:solidFill>
                <a:latin typeface="Boogaloo"/>
                <a:ea typeface="Boogaloo"/>
                <a:cs typeface="Boogaloo"/>
                <a:sym typeface="Boogaloo"/>
              </a:rPr>
              <a:t>Group all new elements together</a:t>
            </a:r>
            <a:endParaRPr i="0" sz="2248" u="none" cap="none" strike="noStrike">
              <a:solidFill>
                <a:srgbClr val="5C73E6"/>
              </a:solidFill>
              <a:latin typeface="Boogaloo"/>
              <a:ea typeface="Boogaloo"/>
              <a:cs typeface="Boogaloo"/>
              <a:sym typeface="Boogaloo"/>
            </a:endParaRPr>
          </a:p>
        </p:txBody>
      </p:sp>
      <p:pic>
        <p:nvPicPr>
          <p:cNvPr id="311" name="Google Shape;311;p40" title="Screenshot 2025-09-17 at 15.04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14" y="288001"/>
            <a:ext cx="1784157" cy="160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 title="Screenshot 2025-09-17 at 15.05.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59" y="2976703"/>
            <a:ext cx="1939032" cy="1897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1011984" y="1897469"/>
            <a:ext cx="831300" cy="885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C73E6"/>
          </a:solidFill>
          <a:ln cap="flat" cmpd="sng" w="59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tal Notebook Landscap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